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5" r:id="rId4"/>
    <p:sldId id="261" r:id="rId5"/>
    <p:sldId id="263" r:id="rId6"/>
    <p:sldId id="266" r:id="rId7"/>
    <p:sldId id="260" r:id="rId8"/>
  </p:sldIdLst>
  <p:sldSz cx="24341138" cy="13689013"/>
  <p:notesSz cx="6811963" cy="9945688"/>
  <p:defaultTextStyle>
    <a:defPPr>
      <a:defRPr lang="nl-NL"/>
    </a:defPPr>
    <a:lvl1pPr marL="0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65181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30361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795542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060725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325903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591086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8856264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121444" algn="l" defTabSz="253036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7">
          <p15:clr>
            <a:srgbClr val="A4A3A4"/>
          </p15:clr>
        </p15:guide>
        <p15:guide id="2" pos="76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45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9" autoAdjust="0"/>
    <p:restoredTop sz="94660"/>
  </p:normalViewPr>
  <p:slideViewPr>
    <p:cSldViewPr showGuides="1">
      <p:cViewPr varScale="1">
        <p:scale>
          <a:sx n="44" d="100"/>
          <a:sy n="44" d="100"/>
        </p:scale>
        <p:origin x="432" y="76"/>
      </p:cViewPr>
      <p:guideLst>
        <p:guide orient="horz" pos="4267"/>
        <p:guide pos="76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4044" y="-96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96AC-2081-4B49-A77D-F0D898984DC1}" type="datetimeFigureOut">
              <a:rPr lang="nl-NL" smtClean="0"/>
              <a:t>2-5-2023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87CB-A2AB-4603-BA7C-83034095DD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7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D11E-580D-4314-94EE-02B2CC567AFE}" type="datetimeFigureOut">
              <a:rPr lang="nl-NL" smtClean="0"/>
              <a:t>2-5-2023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539750"/>
            <a:ext cx="5761037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25981" y="4140000"/>
            <a:ext cx="5760000" cy="522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632438"/>
            <a:ext cx="2951851" cy="31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D34B-2CB5-4797-8A7C-46A2DAE282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6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96407" indent="-496407" algn="l" defTabSz="2530361" rtl="0" eaLnBrk="1" latinLnBrk="0" hangingPunct="1">
      <a:buFont typeface="Arial" panose="020B0604020202020204" pitchFamily="34" charset="0"/>
      <a:buChar char="•"/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489224" indent="-496407" algn="l" defTabSz="2530361" rtl="0" eaLnBrk="1" latinLnBrk="0" hangingPunct="1">
      <a:buFont typeface="Arial" panose="020B0604020202020204" pitchFamily="34" charset="0"/>
      <a:buChar char="•"/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482041" indent="-496407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479246" indent="-500802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472063" indent="-500802" algn="l" defTabSz="2530361" rtl="0" eaLnBrk="1" latinLnBrk="0" hangingPunct="1">
      <a:buFont typeface="Arial" panose="020B0604020202020204" pitchFamily="34" charset="0"/>
      <a:buChar char="–"/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6325903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7591086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8856264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121444" algn="l" defTabSz="253036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Huisstijl groep"/>
          <p:cNvGrpSpPr/>
          <p:nvPr userDrawn="1"/>
        </p:nvGrpSpPr>
        <p:grpSpPr>
          <a:xfrm>
            <a:off x="12" y="0"/>
            <a:ext cx="24341135" cy="13693064"/>
            <a:chOff x="1" y="0"/>
            <a:chExt cx="9143999" cy="5145022"/>
          </a:xfrm>
        </p:grpSpPr>
        <p:pic>
          <p:nvPicPr>
            <p:cNvPr id="5" name="Huisstijl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1" y="0"/>
              <a:ext cx="9143998" cy="5145022"/>
            </a:xfrm>
            <a:prstGeom prst="rect">
              <a:avLst/>
            </a:prstGeom>
          </p:spPr>
        </p:pic>
        <p:sp>
          <p:nvSpPr>
            <p:cNvPr id="8" name="Cirkel"/>
            <p:cNvSpPr>
              <a:spLocks/>
            </p:cNvSpPr>
            <p:nvPr userDrawn="1"/>
          </p:nvSpPr>
          <p:spPr bwMode="ltGray">
            <a:xfrm>
              <a:off x="4859338" y="540000"/>
              <a:ext cx="4284662" cy="4604400"/>
            </a:xfrm>
            <a:custGeom>
              <a:avLst/>
              <a:gdLst/>
              <a:ahLst/>
              <a:cxnLst/>
              <a:rect l="l" t="t" r="r" b="b"/>
              <a:pathLst>
                <a:path w="4284662" h="4604400">
                  <a:moveTo>
                    <a:pt x="2916000" y="0"/>
                  </a:moveTo>
                  <a:cubicBezTo>
                    <a:pt x="3410853" y="0"/>
                    <a:pt x="3876915" y="123265"/>
                    <a:pt x="4284662" y="341696"/>
                  </a:cubicBezTo>
                  <a:lnTo>
                    <a:pt x="4284662" y="1155469"/>
                  </a:lnTo>
                  <a:cubicBezTo>
                    <a:pt x="3907813" y="859358"/>
                    <a:pt x="3432385" y="683999"/>
                    <a:pt x="2916000" y="683999"/>
                  </a:cubicBezTo>
                  <a:cubicBezTo>
                    <a:pt x="1683300" y="683999"/>
                    <a:pt x="684000" y="1683299"/>
                    <a:pt x="684000" y="2915999"/>
                  </a:cubicBezTo>
                  <a:cubicBezTo>
                    <a:pt x="684000" y="3591271"/>
                    <a:pt x="983873" y="4196503"/>
                    <a:pt x="1458920" y="4604400"/>
                  </a:cubicBezTo>
                  <a:lnTo>
                    <a:pt x="541406" y="4604400"/>
                  </a:lnTo>
                  <a:cubicBezTo>
                    <a:pt x="199728" y="4129161"/>
                    <a:pt x="0" y="3545905"/>
                    <a:pt x="0" y="2916000"/>
                  </a:cubicBezTo>
                  <a:cubicBezTo>
                    <a:pt x="0" y="1305538"/>
                    <a:pt x="1305538" y="0"/>
                    <a:pt x="2916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auto">
          <a:xfrm>
            <a:off x="1246646" y="7569078"/>
            <a:ext cx="21847862" cy="3353389"/>
          </a:xfrm>
        </p:spPr>
        <p:txBody>
          <a:bodyPr>
            <a:normAutofit/>
          </a:bodyPr>
          <a:lstStyle>
            <a:lvl1pPr marL="0" indent="0" algn="l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9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2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9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246646" y="4215689"/>
            <a:ext cx="21847862" cy="3353389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3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1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7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10155978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1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0" name="Afbeelding 9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10155978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 hasCustomPrompt="1"/>
          </p:nvPr>
        </p:nvSpPr>
        <p:spPr>
          <a:xfrm>
            <a:off x="1246639" y="2625224"/>
            <a:ext cx="14182094" cy="9006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r>
              <a:rPr lang="nl-NL" sz="27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1_Tekst en 1x beeld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x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5907988" y="7131582"/>
            <a:ext cx="7187344" cy="4791383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4790556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5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2" name="Afbeelding 11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5907988" y="7131582"/>
            <a:ext cx="7187344" cy="4791383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5907988" y="1766052"/>
            <a:ext cx="7187344" cy="4790556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6"/>
          </p:nvPr>
        </p:nvSpPr>
        <p:spPr>
          <a:xfrm>
            <a:off x="1246639" y="2625224"/>
            <a:ext cx="14182094" cy="9006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2" y="766489"/>
            <a:ext cx="14182094" cy="13413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1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2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7664889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6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2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0" name="Afbeelding 9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7664889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3x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2458063" y="7131578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7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en 3x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12" name="Afbeelding 11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12458063" y="7131578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2458063" y="3012429"/>
            <a:ext cx="10637269" cy="3545011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afbeelding 5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1246639" y="3012429"/>
            <a:ext cx="10637269" cy="7664160"/>
          </a:xfrm>
        </p:spPr>
        <p:txBody>
          <a:bodyPr tIns="298861" anchor="t" anchorCtr="1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6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1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7" name="Afbeelding 6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4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" y="0"/>
            <a:ext cx="24341133" cy="13693064"/>
          </a:xfrm>
          <a:prstGeom prst="rect">
            <a:avLst/>
          </a:prstGeom>
        </p:spPr>
      </p:pic>
      <p:sp>
        <p:nvSpPr>
          <p:cNvPr id="6" name="Tijdelijke aanduiding voor afbeelding 1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3113861"/>
            <a:ext cx="24341138" cy="6519180"/>
          </a:xfrm>
          <a:solidFill>
            <a:schemeClr val="bg2">
              <a:lumMod val="75000"/>
            </a:schemeClr>
          </a:solidFill>
        </p:spPr>
        <p:txBody>
          <a:bodyPr tIns="298861" anchor="t" anchorCtr="1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Cirkelhou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5237169" y="3777160"/>
            <a:ext cx="9103969" cy="9911859"/>
          </a:xfrm>
          <a:blipFill>
            <a:blip r:embed="rId3"/>
            <a:stretch>
              <a:fillRect/>
            </a:stretch>
          </a:blipFill>
        </p:spPr>
        <p:txBody>
          <a:bodyPr tIns="0" bIns="1992410" anchor="ctr" anchorCtr="1">
            <a:normAutofit/>
          </a:bodyPr>
          <a:lstStyle>
            <a:lvl1pPr marL="0" indent="0" algn="ctr">
              <a:buNone/>
              <a:defRPr sz="3700" baseline="0"/>
            </a:lvl1pPr>
          </a:lstStyle>
          <a:p>
            <a:r>
              <a:rPr lang="nl-NL" dirty="0"/>
              <a:t>Cirkelhouder</a:t>
            </a:r>
          </a:p>
        </p:txBody>
      </p:sp>
      <p:sp>
        <p:nvSpPr>
          <p:cNvPr id="3" name="Ondertitel 4"/>
          <p:cNvSpPr>
            <a:spLocks noGrp="1"/>
          </p:cNvSpPr>
          <p:nvPr>
            <p:ph type="subTitle" idx="1"/>
          </p:nvPr>
        </p:nvSpPr>
        <p:spPr bwMode="auto">
          <a:xfrm>
            <a:off x="1246646" y="11114090"/>
            <a:ext cx="21847862" cy="1245544"/>
          </a:xfrm>
        </p:spPr>
        <p:txBody>
          <a:bodyPr>
            <a:normAutofit/>
          </a:bodyPr>
          <a:lstStyle>
            <a:lvl1pPr marL="0" indent="0" algn="l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9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2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9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" name="Titel 3"/>
          <p:cNvSpPr>
            <a:spLocks noGrp="1"/>
          </p:cNvSpPr>
          <p:nvPr>
            <p:ph type="ctrTitle"/>
          </p:nvPr>
        </p:nvSpPr>
        <p:spPr bwMode="auto">
          <a:xfrm>
            <a:off x="1246646" y="9868545"/>
            <a:ext cx="21847862" cy="1246055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1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5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7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6" name="Afbeelding 5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2935457" y="1437167"/>
            <a:ext cx="11405681" cy="12254242"/>
          </a:xfrm>
          <a:custGeom>
            <a:avLst/>
            <a:gdLst/>
            <a:ahLst/>
            <a:cxnLst/>
            <a:rect l="l" t="t" r="r" b="b"/>
            <a:pathLst>
              <a:path w="4284662" h="4604400">
                <a:moveTo>
                  <a:pt x="2916000" y="0"/>
                </a:moveTo>
                <a:cubicBezTo>
                  <a:pt x="3410853" y="0"/>
                  <a:pt x="3876915" y="123265"/>
                  <a:pt x="4284662" y="341696"/>
                </a:cubicBezTo>
                <a:lnTo>
                  <a:pt x="4284662" y="1155469"/>
                </a:lnTo>
                <a:cubicBezTo>
                  <a:pt x="3907813" y="859358"/>
                  <a:pt x="3432385" y="683999"/>
                  <a:pt x="2916000" y="683999"/>
                </a:cubicBezTo>
                <a:cubicBezTo>
                  <a:pt x="1683300" y="683999"/>
                  <a:pt x="684000" y="1683299"/>
                  <a:pt x="684000" y="2915999"/>
                </a:cubicBezTo>
                <a:cubicBezTo>
                  <a:pt x="684000" y="3591271"/>
                  <a:pt x="983873" y="4196503"/>
                  <a:pt x="1458920" y="4604400"/>
                </a:cubicBezTo>
                <a:lnTo>
                  <a:pt x="541406" y="4604400"/>
                </a:lnTo>
                <a:cubicBezTo>
                  <a:pt x="199728" y="4129161"/>
                  <a:pt x="0" y="3545905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0" hasCustomPrompt="1"/>
          </p:nvPr>
        </p:nvSpPr>
        <p:spPr bwMode="auto">
          <a:xfrm>
            <a:off x="1246600" y="7687194"/>
            <a:ext cx="21849525" cy="1245544"/>
          </a:xfrm>
        </p:spPr>
        <p:txBody>
          <a:bodyPr wrap="square" anchor="t" anchorCtr="0"/>
          <a:lstStyle>
            <a:lvl1pPr marL="0" indent="0">
              <a:buNone/>
              <a:defRPr lang="nl-NL" sz="2100" b="0" i="0" dirty="0">
                <a:solidFill>
                  <a:schemeClr val="bg1"/>
                </a:solidFill>
                <a:latin typeface="Arial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2100" dirty="0">
                <a:solidFill>
                  <a:schemeClr val="bg1"/>
                </a:solidFill>
                <a:latin typeface="+mj-lt"/>
              </a:rPr>
              <a:t>Klik hier om de copyright tekst toe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245807" y="6227723"/>
            <a:ext cx="21849525" cy="1245544"/>
          </a:xfrm>
        </p:spPr>
        <p:txBody>
          <a:bodyPr anchor="t" anchorCtr="0"/>
          <a:lstStyle>
            <a:lvl1pPr marL="0" indent="0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7" y="2874333"/>
            <a:ext cx="21849525" cy="3353389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2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hou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5" name="Cirkel"/>
          <p:cNvSpPr>
            <a:spLocks noChangeAspect="1"/>
          </p:cNvSpPr>
          <p:nvPr userDrawn="1"/>
        </p:nvSpPr>
        <p:spPr bwMode="auto">
          <a:xfrm>
            <a:off x="9680043" y="766489"/>
            <a:ext cx="12323899" cy="12321309"/>
          </a:xfrm>
          <a:custGeom>
            <a:avLst/>
            <a:gdLst/>
            <a:ahLst/>
            <a:cxnLst/>
            <a:rect l="l" t="t" r="r" b="b"/>
            <a:pathLst>
              <a:path w="4521600" h="4521600">
                <a:moveTo>
                  <a:pt x="2260800" y="540000"/>
                </a:moveTo>
                <a:cubicBezTo>
                  <a:pt x="1310428" y="540000"/>
                  <a:pt x="540000" y="1310428"/>
                  <a:pt x="540000" y="2260800"/>
                </a:cubicBezTo>
                <a:cubicBezTo>
                  <a:pt x="540000" y="3211172"/>
                  <a:pt x="1310428" y="3981600"/>
                  <a:pt x="2260800" y="3981600"/>
                </a:cubicBezTo>
                <a:cubicBezTo>
                  <a:pt x="3211172" y="3981600"/>
                  <a:pt x="3981600" y="3211172"/>
                  <a:pt x="3981600" y="2260800"/>
                </a:cubicBezTo>
                <a:cubicBezTo>
                  <a:pt x="3981600" y="1310428"/>
                  <a:pt x="3211172" y="540000"/>
                  <a:pt x="2260800" y="540000"/>
                </a:cubicBezTo>
                <a:close/>
                <a:moveTo>
                  <a:pt x="2260800" y="0"/>
                </a:moveTo>
                <a:cubicBezTo>
                  <a:pt x="3509405" y="0"/>
                  <a:pt x="4521600" y="1012195"/>
                  <a:pt x="4521600" y="2260800"/>
                </a:cubicBezTo>
                <a:cubicBezTo>
                  <a:pt x="4521600" y="3509405"/>
                  <a:pt x="3509405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3417208" y="2471434"/>
            <a:ext cx="6708241" cy="8910434"/>
          </a:xfrm>
        </p:spPr>
        <p:txBody>
          <a:bodyPr anchor="ctr" anchorCtr="0">
            <a:normAutofit/>
          </a:bodyPr>
          <a:lstStyle>
            <a:lvl1pPr marL="0" indent="0">
              <a:buNone/>
              <a:tabLst>
                <a:tab pos="5777992" algn="l"/>
              </a:tabLst>
              <a:defRPr sz="5100">
                <a:solidFill>
                  <a:schemeClr val="tx1"/>
                </a:solidFill>
                <a:latin typeface="+mn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6" y="5250449"/>
            <a:ext cx="7666500" cy="3353389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5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hou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0" y="30431"/>
            <a:ext cx="24341138" cy="13693069"/>
          </a:xfrm>
          <a:prstGeom prst="rect">
            <a:avLst/>
          </a:prstGeom>
        </p:spPr>
      </p:pic>
      <p:pic>
        <p:nvPicPr>
          <p:cNvPr id="6" name="Afbeelding 5" descr="Cirkel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00" y="766800"/>
            <a:ext cx="12332208" cy="12332208"/>
          </a:xfrm>
          <a:prstGeom prst="rect">
            <a:avLst/>
          </a:prstGeom>
        </p:spPr>
      </p:pic>
      <p:sp>
        <p:nvSpPr>
          <p:cNvPr id="11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3417208" y="2471434"/>
            <a:ext cx="6708241" cy="8910434"/>
          </a:xfrm>
        </p:spPr>
        <p:txBody>
          <a:bodyPr anchor="ctr" anchorCtr="0">
            <a:normAutofit/>
          </a:bodyPr>
          <a:lstStyle>
            <a:lvl1pPr marL="0" indent="0">
              <a:buNone/>
              <a:tabLst>
                <a:tab pos="5777992" algn="l"/>
              </a:tabLst>
              <a:defRPr sz="5100">
                <a:solidFill>
                  <a:srgbClr val="FFFFFF"/>
                </a:solidFill>
                <a:latin typeface="+mn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6" y="5250449"/>
            <a:ext cx="7666500" cy="3353389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2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sp>
        <p:nvSpPr>
          <p:cNvPr id="7" name="Cirkel"/>
          <p:cNvSpPr>
            <a:spLocks/>
          </p:cNvSpPr>
          <p:nvPr userDrawn="1"/>
        </p:nvSpPr>
        <p:spPr bwMode="gray">
          <a:xfrm>
            <a:off x="12935457" y="1437166"/>
            <a:ext cx="11405681" cy="12254242"/>
          </a:xfrm>
          <a:custGeom>
            <a:avLst/>
            <a:gdLst/>
            <a:ahLst/>
            <a:cxnLst/>
            <a:rect l="l" t="t" r="r" b="b"/>
            <a:pathLst>
              <a:path w="4284662" h="4604400">
                <a:moveTo>
                  <a:pt x="2916000" y="0"/>
                </a:moveTo>
                <a:cubicBezTo>
                  <a:pt x="3410853" y="0"/>
                  <a:pt x="3876915" y="123265"/>
                  <a:pt x="4284662" y="341696"/>
                </a:cubicBezTo>
                <a:lnTo>
                  <a:pt x="4284662" y="1155469"/>
                </a:lnTo>
                <a:cubicBezTo>
                  <a:pt x="3907813" y="859358"/>
                  <a:pt x="3432385" y="683999"/>
                  <a:pt x="2916000" y="683999"/>
                </a:cubicBezTo>
                <a:cubicBezTo>
                  <a:pt x="1683300" y="683999"/>
                  <a:pt x="684000" y="1683299"/>
                  <a:pt x="684000" y="2915999"/>
                </a:cubicBezTo>
                <a:cubicBezTo>
                  <a:pt x="684000" y="3591271"/>
                  <a:pt x="983873" y="4196503"/>
                  <a:pt x="1458920" y="4604400"/>
                </a:cubicBezTo>
                <a:lnTo>
                  <a:pt x="541406" y="4604400"/>
                </a:lnTo>
                <a:cubicBezTo>
                  <a:pt x="199728" y="4129161"/>
                  <a:pt x="0" y="3545905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1245807" y="7569078"/>
            <a:ext cx="21849525" cy="3353389"/>
          </a:xfrm>
        </p:spPr>
        <p:txBody>
          <a:bodyPr anchor="t" anchorCtr="0"/>
          <a:lstStyle>
            <a:lvl1pPr marL="0" indent="0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126518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53036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9554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506072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32590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59108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85626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101214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auto">
          <a:xfrm>
            <a:off x="1245807" y="4215689"/>
            <a:ext cx="21849525" cy="3353389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3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1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10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71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4" name="Afbeelding 3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9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24341138" cy="13693069"/>
          </a:xfrm>
          <a:prstGeom prst="rect">
            <a:avLst/>
          </a:prstGeom>
        </p:spPr>
      </p:pic>
      <p:sp>
        <p:nvSpPr>
          <p:cNvPr id="8" name="Cirkel"/>
          <p:cNvSpPr>
            <a:spLocks/>
          </p:cNvSpPr>
          <p:nvPr userDrawn="1"/>
        </p:nvSpPr>
        <p:spPr bwMode="gray">
          <a:xfrm>
            <a:off x="13735734" y="827569"/>
            <a:ext cx="10605408" cy="12033876"/>
          </a:xfrm>
          <a:custGeom>
            <a:avLst/>
            <a:gdLst/>
            <a:ahLst/>
            <a:cxnLst/>
            <a:rect l="l" t="t" r="r" b="b"/>
            <a:pathLst>
              <a:path w="3984031" h="4521600">
                <a:moveTo>
                  <a:pt x="2260800" y="0"/>
                </a:moveTo>
                <a:cubicBezTo>
                  <a:pt x="2951758" y="0"/>
                  <a:pt x="3570319" y="309968"/>
                  <a:pt x="3984031" y="799272"/>
                </a:cubicBezTo>
                <a:lnTo>
                  <a:pt x="3984031" y="2034057"/>
                </a:lnTo>
                <a:cubicBezTo>
                  <a:pt x="3881577" y="1191438"/>
                  <a:pt x="3200196" y="522000"/>
                  <a:pt x="2261496" y="522000"/>
                </a:cubicBezTo>
                <a:cubicBezTo>
                  <a:pt x="1238734" y="522000"/>
                  <a:pt x="522000" y="1314545"/>
                  <a:pt x="522000" y="2260105"/>
                </a:cubicBezTo>
                <a:cubicBezTo>
                  <a:pt x="522000" y="3241831"/>
                  <a:pt x="1320109" y="3999600"/>
                  <a:pt x="2261496" y="3999600"/>
                </a:cubicBezTo>
                <a:cubicBezTo>
                  <a:pt x="3128957" y="3999600"/>
                  <a:pt x="3875585" y="3354264"/>
                  <a:pt x="3984031" y="2482917"/>
                </a:cubicBezTo>
                <a:lnTo>
                  <a:pt x="3984031" y="3722328"/>
                </a:lnTo>
                <a:cubicBezTo>
                  <a:pt x="3570319" y="4211632"/>
                  <a:pt x="2951758" y="4521600"/>
                  <a:pt x="2260800" y="4521600"/>
                </a:cubicBezTo>
                <a:cubicBezTo>
                  <a:pt x="1012195" y="4521600"/>
                  <a:pt x="0" y="3509405"/>
                  <a:pt x="0" y="2260800"/>
                </a:cubicBezTo>
                <a:cubicBezTo>
                  <a:pt x="0" y="1012195"/>
                  <a:pt x="1012195" y="0"/>
                  <a:pt x="2260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092" tIns="47546" rIns="95092" bIns="4754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457232" y="2627952"/>
            <a:ext cx="10637269" cy="9006245"/>
          </a:xfrm>
        </p:spPr>
        <p:txBody>
          <a:bodyPr>
            <a:noAutofit/>
          </a:bodyPr>
          <a:lstStyle>
            <a:lvl1pPr>
              <a:defRPr sz="5100"/>
            </a:lvl1pPr>
            <a:lvl2pPr>
              <a:defRPr sz="5100"/>
            </a:lvl2pPr>
            <a:lvl3pPr>
              <a:defRPr sz="4500"/>
            </a:lvl3pPr>
            <a:lvl4pPr>
              <a:defRPr sz="3700"/>
            </a:lvl4pPr>
            <a:lvl5pPr>
              <a:defRPr sz="35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6639" y="2627952"/>
            <a:ext cx="10637269" cy="9006245"/>
          </a:xfrm>
        </p:spPr>
        <p:txBody>
          <a:bodyPr>
            <a:noAutofit/>
          </a:bodyPr>
          <a:lstStyle>
            <a:lvl1pPr>
              <a:defRPr sz="5100"/>
            </a:lvl1pPr>
            <a:lvl2pPr>
              <a:defRPr sz="5100"/>
            </a:lvl2pPr>
            <a:lvl3pPr>
              <a:defRPr sz="4500"/>
            </a:lvl3pPr>
            <a:lvl4pPr>
              <a:defRPr sz="3700"/>
            </a:lvl4pPr>
            <a:lvl5pPr>
              <a:defRPr sz="35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74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isstij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-12770" y="0"/>
            <a:ext cx="24341138" cy="13693069"/>
          </a:xfrm>
          <a:prstGeom prst="rect">
            <a:avLst/>
          </a:prstGeom>
        </p:spPr>
      </p:pic>
      <p:pic>
        <p:nvPicPr>
          <p:cNvPr id="9" name="Afbeelding 8" descr="Cirkel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00" y="828000"/>
            <a:ext cx="10616184" cy="120396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457232" y="2627952"/>
            <a:ext cx="10637269" cy="9006245"/>
          </a:xfrm>
        </p:spPr>
        <p:txBody>
          <a:bodyPr>
            <a:no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  <a:lvl2pPr>
              <a:defRPr sz="5100">
                <a:solidFill>
                  <a:srgbClr val="FFFFFF"/>
                </a:solidFill>
              </a:defRPr>
            </a:lvl2pPr>
            <a:lvl3pPr>
              <a:defRPr sz="4500">
                <a:solidFill>
                  <a:srgbClr val="FFFFFF"/>
                </a:solidFill>
              </a:defRPr>
            </a:lvl3pPr>
            <a:lvl4pPr>
              <a:defRPr sz="3700"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6639" y="2627952"/>
            <a:ext cx="10637269" cy="9006245"/>
          </a:xfrm>
        </p:spPr>
        <p:txBody>
          <a:bodyPr>
            <a:no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  <a:lvl2pPr>
              <a:defRPr sz="5100">
                <a:solidFill>
                  <a:srgbClr val="FFFFFF"/>
                </a:solidFill>
              </a:defRPr>
            </a:lvl2pPr>
            <a:lvl3pPr>
              <a:defRPr sz="4500">
                <a:solidFill>
                  <a:srgbClr val="FFFFFF"/>
                </a:solidFill>
              </a:defRPr>
            </a:lvl3pPr>
            <a:lvl4pPr>
              <a:defRPr sz="3700">
                <a:solidFill>
                  <a:srgbClr val="FFFFFF"/>
                </a:solidFill>
              </a:defRPr>
            </a:lvl4pPr>
            <a:lvl5pPr>
              <a:defRPr sz="3500">
                <a:solidFill>
                  <a:srgbClr val="FFFFFF"/>
                </a:solidFill>
              </a:defRPr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59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46646" y="766489"/>
            <a:ext cx="21847862" cy="13413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46640" y="2627953"/>
            <a:ext cx="21847864" cy="90076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22568260" y="12407539"/>
            <a:ext cx="517489" cy="517380"/>
          </a:xfrm>
          <a:prstGeom prst="ellipse">
            <a:avLst/>
          </a:prstGeom>
          <a:solidFill>
            <a:schemeClr val="accent2"/>
          </a:solidFill>
        </p:spPr>
        <p:txBody>
          <a:bodyPr vert="horz" wrap="none" lIns="0" tIns="0" rIns="0" bIns="0" rtlCol="0" anchor="ctr" anchorCtr="1"/>
          <a:lstStyle>
            <a:lvl1pPr algn="ctr">
              <a:spcBef>
                <a:spcPts val="0"/>
              </a:spcBef>
              <a:defRPr sz="1900" b="1">
                <a:solidFill>
                  <a:schemeClr val="bg1"/>
                </a:solidFill>
                <a:latin typeface="+mj-lt"/>
              </a:defRPr>
            </a:lvl1pPr>
          </a:lstStyle>
          <a:p>
            <a:fld id="{FE23FF3C-57D7-4447-A709-CB66734A45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55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51" r:id="rId5"/>
    <p:sldLayoutId id="2147483650" r:id="rId6"/>
    <p:sldLayoutId id="2147483669" r:id="rId7"/>
    <p:sldLayoutId id="2147483652" r:id="rId8"/>
    <p:sldLayoutId id="2147483670" r:id="rId9"/>
    <p:sldLayoutId id="2147483666" r:id="rId10"/>
    <p:sldLayoutId id="2147483671" r:id="rId11"/>
    <p:sldLayoutId id="2147483665" r:id="rId12"/>
    <p:sldLayoutId id="2147483672" r:id="rId13"/>
    <p:sldLayoutId id="2147483663" r:id="rId14"/>
    <p:sldLayoutId id="2147483673" r:id="rId15"/>
    <p:sldLayoutId id="2147483664" r:id="rId16"/>
    <p:sldLayoutId id="2147483674" r:id="rId17"/>
    <p:sldLayoutId id="2147483654" r:id="rId18"/>
    <p:sldLayoutId id="2147483675" r:id="rId19"/>
    <p:sldLayoutId id="2147483655" r:id="rId20"/>
    <p:sldLayoutId id="2147483676" r:id="rId21"/>
    <p:sldLayoutId id="214748366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2530361" rtl="0" eaLnBrk="1" latinLnBrk="0" hangingPunct="1">
        <a:lnSpc>
          <a:spcPct val="90000"/>
        </a:lnSpc>
        <a:spcBef>
          <a:spcPts val="0"/>
        </a:spcBef>
        <a:buNone/>
        <a:defRPr sz="83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500802" indent="-500802" algn="l" defTabSz="2530361" rtl="0" eaLnBrk="1" latinLnBrk="0" hangingPunct="1">
        <a:spcBef>
          <a:spcPts val="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739623" indent="-474440" algn="l" defTabSz="2530361" rtl="0" eaLnBrk="1" latinLnBrk="0" hangingPunct="1">
        <a:spcBef>
          <a:spcPts val="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3162954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132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5693312" indent="-632590" algn="l" defTabSz="2530361" rtl="0" eaLnBrk="1" latinLnBrk="0" hangingPunct="1">
        <a:spcBef>
          <a:spcPts val="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6958493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223673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488857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0754035" indent="-632590" algn="l" defTabSz="2530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265181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530361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795542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060725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325903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1086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856264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121444" algn="l" defTabSz="253036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Uitgevoerd door Enneüs i.o.v. team communicatie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Ledenonderzoek 2023</a:t>
            </a:r>
          </a:p>
        </p:txBody>
      </p:sp>
    </p:spTree>
    <p:extLst>
      <p:ext uri="{BB962C8B-B14F-4D97-AF65-F5344CB8AC3E}">
        <p14:creationId xmlns:p14="http://schemas.microsoft.com/office/powerpoint/2010/main" val="23054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2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6639" y="2627953"/>
            <a:ext cx="22661233" cy="9007639"/>
          </a:xfrm>
        </p:spPr>
        <p:txBody>
          <a:bodyPr/>
          <a:lstStyle/>
          <a:p>
            <a:r>
              <a:rPr lang="nl-NL" dirty="0"/>
              <a:t>Zeer hoge betrokkenheid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/>
              <a:t>Dit blijkt o.a. uit de hoge respons (31,5%!) en </a:t>
            </a:r>
            <a:br>
              <a:rPr lang="nl-NL" i="1" dirty="0"/>
            </a:br>
            <a:r>
              <a:rPr lang="nl-NL" i="1" dirty="0"/>
              <a:t>	het grote aantal leden dat hierna wil worden bevraagd</a:t>
            </a:r>
            <a:endParaRPr lang="nl-NL" dirty="0"/>
          </a:p>
          <a:p>
            <a:r>
              <a:rPr lang="nl-NL" dirty="0"/>
              <a:t>Gemiddelde leeftijd hoog (59), opleidingsniveau hoog</a:t>
            </a:r>
          </a:p>
          <a:p>
            <a:pPr marL="2530364" lvl="2" indent="0">
              <a:buNone/>
            </a:pPr>
            <a:r>
              <a:rPr lang="nl-NL" i="1" dirty="0"/>
              <a:t>Het opleidingsniveau is nóg hoger naarmate de leeftijd lager is.</a:t>
            </a:r>
          </a:p>
          <a:p>
            <a:r>
              <a:rPr lang="nl-NL" dirty="0"/>
              <a:t>Inspiratie om bewust en liefdevol te leven is het belangrijkst. Waarde(n)volle ontmoetingen zijn een goede tweede.</a:t>
            </a:r>
          </a:p>
          <a:p>
            <a:pPr marL="1265183" lvl="1" indent="0">
              <a:buNone/>
            </a:pPr>
            <a:r>
              <a:rPr lang="nl-NL" dirty="0"/>
              <a:t>	</a:t>
            </a:r>
            <a:r>
              <a:rPr lang="nl-NL" i="1" dirty="0"/>
              <a:t>De bereidheid om mee te doen aan sociale projecten (maatschappelijke betrokkenheid) is vrij 	laag.</a:t>
            </a:r>
          </a:p>
          <a:p>
            <a:r>
              <a:rPr lang="nl-NL" dirty="0"/>
              <a:t>Liever aanhaken dan initiëren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Geïnspireerd worden (56%) en actief meedoen (55%) worden vaak genoemd, weinig 	interesse om zelf activiteiten te ontplooiing (10%) of om invloed op het beleid te hebben (9%).</a:t>
            </a:r>
            <a:br>
              <a:rPr lang="nl-NL" i="1" dirty="0"/>
            </a:br>
            <a:endParaRPr lang="nl-NL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resultaten</a:t>
            </a:r>
          </a:p>
        </p:txBody>
      </p:sp>
      <p:sp>
        <p:nvSpPr>
          <p:cNvPr id="5" name="Ster: 32 punten 4">
            <a:extLst>
              <a:ext uri="{FF2B5EF4-FFF2-40B4-BE49-F238E27FC236}">
                <a16:creationId xmlns:a16="http://schemas.microsoft.com/office/drawing/2014/main" id="{7742CB74-1372-C610-267F-736D9D3B37D3}"/>
              </a:ext>
            </a:extLst>
          </p:cNvPr>
          <p:cNvSpPr/>
          <p:nvPr/>
        </p:nvSpPr>
        <p:spPr bwMode="gray">
          <a:xfrm rot="782481">
            <a:off x="11941737" y="1345115"/>
            <a:ext cx="2138536" cy="2045569"/>
          </a:xfrm>
          <a:prstGeom prst="star3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2564</a:t>
            </a:r>
          </a:p>
        </p:txBody>
      </p:sp>
      <p:sp>
        <p:nvSpPr>
          <p:cNvPr id="6" name="Ster: 32 punten 5">
            <a:extLst>
              <a:ext uri="{FF2B5EF4-FFF2-40B4-BE49-F238E27FC236}">
                <a16:creationId xmlns:a16="http://schemas.microsoft.com/office/drawing/2014/main" id="{BE8F2B66-4A6E-08E2-12E6-99AAE2A90C81}"/>
              </a:ext>
            </a:extLst>
          </p:cNvPr>
          <p:cNvSpPr/>
          <p:nvPr/>
        </p:nvSpPr>
        <p:spPr bwMode="gray">
          <a:xfrm>
            <a:off x="16419041" y="3316114"/>
            <a:ext cx="1646081" cy="1752144"/>
          </a:xfrm>
          <a:prstGeom prst="star32">
            <a:avLst/>
          </a:prstGeom>
          <a:solidFill>
            <a:srgbClr val="50C456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1300</a:t>
            </a:r>
          </a:p>
        </p:txBody>
      </p:sp>
    </p:spTree>
    <p:extLst>
      <p:ext uri="{BB962C8B-B14F-4D97-AF65-F5344CB8AC3E}">
        <p14:creationId xmlns:p14="http://schemas.microsoft.com/office/powerpoint/2010/main" val="15778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E7308B5-CD3E-D027-2941-746F5398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3</a:t>
            </a:fld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C32F290-4AA6-0B41-F610-A1EBDF757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6792" y="0"/>
            <a:ext cx="10154345" cy="517755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310888E-24FD-B618-A926-A0AE6F134D96}"/>
              </a:ext>
            </a:extLst>
          </p:cNvPr>
          <p:cNvSpPr txBox="1"/>
          <p:nvPr/>
        </p:nvSpPr>
        <p:spPr>
          <a:xfrm>
            <a:off x="865313" y="1299890"/>
            <a:ext cx="22826536" cy="1029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Gedeelde waarden verbinden ons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Liefde, gelijkwaardigheid en eerlijkheid het </a:t>
            </a:r>
            <a:br>
              <a:rPr lang="nl-NL" i="1" dirty="0"/>
            </a:br>
            <a:r>
              <a:rPr lang="nl-NL" i="1" dirty="0"/>
              <a:t>	allerbelangrijkst, waarbij liefde er uitspringt, </a:t>
            </a:r>
            <a:br>
              <a:rPr lang="nl-NL" i="1" dirty="0"/>
            </a:br>
            <a:r>
              <a:rPr lang="nl-NL" i="1" dirty="0"/>
              <a:t>	bij zowel jong als oud.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Leden herkennen zich in het waardencluster ‘altruïsme’ met waarden als liefde, eerlijkheid, verantwoordelijkheid, vergevingsgezindheid en zingeving. Maar gelijkwaardigheid, gezondheid, genieten van het leven (uit andere waardenclusters) worden opvallend vaak genoemd.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Soms zijn er nog vragen over het religieus-humanisme, onze identiteit en hoe we dit naar buiten brengen in het algemeen. De organisatienaam wordt regelmatig genoemd als verbetersuggestie.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Met een gemiddelde 7.4 zijn we best trots op ‘ons’ genootschap. </a:t>
            </a:r>
          </a:p>
        </p:txBody>
      </p:sp>
      <p:sp>
        <p:nvSpPr>
          <p:cNvPr id="3" name="Ster: 32 punten 2">
            <a:extLst>
              <a:ext uri="{FF2B5EF4-FFF2-40B4-BE49-F238E27FC236}">
                <a16:creationId xmlns:a16="http://schemas.microsoft.com/office/drawing/2014/main" id="{B9BADF23-C849-0046-808B-2DE9C45AB7B1}"/>
              </a:ext>
            </a:extLst>
          </p:cNvPr>
          <p:cNvSpPr/>
          <p:nvPr/>
        </p:nvSpPr>
        <p:spPr bwMode="gray">
          <a:xfrm rot="782481">
            <a:off x="17990410" y="9939731"/>
            <a:ext cx="2138536" cy="2045569"/>
          </a:xfrm>
          <a:prstGeom prst="star3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chemeClr val="bg1"/>
                </a:solidFill>
              </a:rPr>
              <a:t>7.4</a:t>
            </a:r>
          </a:p>
        </p:txBody>
      </p:sp>
    </p:spTree>
    <p:extLst>
      <p:ext uri="{BB962C8B-B14F-4D97-AF65-F5344CB8AC3E}">
        <p14:creationId xmlns:p14="http://schemas.microsoft.com/office/powerpoint/2010/main" val="20072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4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persoonsbeschrijvingen van leden zoals we deze op voorhand dachten te kennen, blijken een goede afspiegeling van ledenbestand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/>
              <a:t>Maar verbinding en gemeenschappelijke waarden zijn opvallender dan de verschillen tussen 	de persoonsbeschrijvingen.</a:t>
            </a:r>
          </a:p>
          <a:p>
            <a:r>
              <a:rPr lang="nl-NL" dirty="0"/>
              <a:t>Meeste leden herkennen zich in de omschrijving van ‘bevlogen doener’ (34%).</a:t>
            </a:r>
          </a:p>
          <a:p>
            <a:r>
              <a:rPr lang="nl-NL" dirty="0"/>
              <a:t>Echter in de leeftijd 18-50 is ‘eigenzinnige verdiepingszoeker (37%) dominant, van 18-30 is dit nog duidelijker (41%).</a:t>
            </a:r>
          </a:p>
          <a:p>
            <a:r>
              <a:rPr lang="nl-NL" dirty="0"/>
              <a:t>Men is (heel) tevreden over de communicatie (65%) en mist geen kanalen (94%)</a:t>
            </a:r>
          </a:p>
          <a:p>
            <a:r>
              <a:rPr lang="nl-NL" dirty="0"/>
              <a:t>Onze </a:t>
            </a:r>
            <a:r>
              <a:rPr lang="nl-NL" dirty="0" err="1"/>
              <a:t>social</a:t>
            </a:r>
            <a:r>
              <a:rPr lang="nl-NL" dirty="0"/>
              <a:t> media worden (nog) lang niet zo actief gebruikt als </a:t>
            </a:r>
            <a:r>
              <a:rPr lang="nl-NL" dirty="0" err="1"/>
              <a:t>social</a:t>
            </a:r>
            <a:r>
              <a:rPr lang="nl-NL" dirty="0"/>
              <a:t> media in het algemeen.</a:t>
            </a:r>
            <a:endParaRPr lang="nl-NL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m.b.t. </a:t>
            </a:r>
            <a:r>
              <a:rPr lang="nl-NL"/>
              <a:t>communicatie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8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dan 1300 leden willen actief bevraagd worden. Er ligt een kans om nu en in de toekomst hier een goede vorm voor te vinden.</a:t>
            </a:r>
          </a:p>
          <a:p>
            <a:r>
              <a:rPr lang="nl-NL" dirty="0" err="1"/>
              <a:t>Social</a:t>
            </a:r>
            <a:r>
              <a:rPr lang="nl-NL" dirty="0"/>
              <a:t> media: kansen definiëren en uitwerken.</a:t>
            </a:r>
          </a:p>
          <a:p>
            <a:r>
              <a:rPr lang="nl-NL" dirty="0"/>
              <a:t>De persoonskenmerken kunnen we met aanscherpingen die voortkomen uit het onderzoek, goed gebruiken in het benaderen van de (jongere) doelgroep met onze communicatie en ons aanbod.</a:t>
            </a:r>
          </a:p>
          <a:p>
            <a:pPr marL="1265183" lvl="1" indent="0">
              <a:buNone/>
            </a:pPr>
            <a:r>
              <a:rPr lang="nl-NL" i="1" dirty="0"/>
              <a:t>	Kenmerken ‘bevlogen doener’ in het algemeen, en ‘eigenzinnige verdiepingszoeker’ bij een 	wat jongere 	doelgroep</a:t>
            </a:r>
          </a:p>
          <a:p>
            <a:r>
              <a:rPr lang="nl-NL" dirty="0"/>
              <a:t>Identiteit duidelijk(er) definiëren en associaties bij het genootschap beter laden.</a:t>
            </a:r>
          </a:p>
          <a:p>
            <a:r>
              <a:rPr lang="nl-NL" dirty="0"/>
              <a:t>Invulling van Maatschappelijke Betrokkenheid opnieuw bezien.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</p:spTree>
    <p:extLst>
      <p:ext uri="{BB962C8B-B14F-4D97-AF65-F5344CB8AC3E}">
        <p14:creationId xmlns:p14="http://schemas.microsoft.com/office/powerpoint/2010/main" val="41520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FF3C-57D7-4447-A709-CB66734A4506}" type="slidenum">
              <a:rPr lang="nl-NL" smtClean="0"/>
              <a:t>6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We hebben gevraagd wie we mogen benaderen voor een verdiepend interview. Maar liefst 1300 leden/sympathisanten willen hieraan mee werken, zodat we naar een andere vorm dan een persoonlijk interview moeten zoeken voor verdieping van dit onderzoek.</a:t>
            </a:r>
          </a:p>
          <a:p>
            <a:endParaRPr lang="nl-NL" dirty="0"/>
          </a:p>
          <a:p>
            <a:r>
              <a:rPr lang="nl-NL" dirty="0"/>
              <a:t>De aanbevelingen zijn opgepakt door diverse teams die hier vanuit hun expertise of project mee aan de slag zijn.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Acties</a:t>
            </a:r>
          </a:p>
        </p:txBody>
      </p:sp>
    </p:spTree>
    <p:extLst>
      <p:ext uri="{BB962C8B-B14F-4D97-AF65-F5344CB8AC3E}">
        <p14:creationId xmlns:p14="http://schemas.microsoft.com/office/powerpoint/2010/main" val="24229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idx="10"/>
          </p:nvPr>
        </p:nvSpPr>
        <p:spPr>
          <a:xfrm>
            <a:off x="1245806" y="8284666"/>
            <a:ext cx="21849525" cy="1245544"/>
          </a:xfrm>
        </p:spPr>
        <p:txBody>
          <a:bodyPr/>
          <a:lstStyle/>
          <a:p>
            <a:r>
              <a:rPr lang="nl-NL" dirty="0"/>
              <a:t>© 2023 - Apostolisch Genootschap</a:t>
            </a:r>
          </a:p>
          <a:p>
            <a:r>
              <a:rPr lang="nl-NL" dirty="0"/>
              <a:t>Dienstencentrum  - Baarn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vragen, neem contact op met Sheila Steinfort, ssteinfort@apgen.nl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7384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G_2015_v7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PG">
      <a:dk1>
        <a:sysClr val="windowText" lastClr="000000"/>
      </a:dk1>
      <a:lt1>
        <a:sysClr val="window" lastClr="FFFFFF"/>
      </a:lt1>
      <a:dk2>
        <a:srgbClr val="31A0B4"/>
      </a:dk2>
      <a:lt2>
        <a:srgbClr val="F2F2F2"/>
      </a:lt2>
      <a:accent1>
        <a:srgbClr val="F7931D"/>
      </a:accent1>
      <a:accent2>
        <a:srgbClr val="31A0B4"/>
      </a:accent2>
      <a:accent3>
        <a:srgbClr val="72B063"/>
      </a:accent3>
      <a:accent4>
        <a:srgbClr val="7D3F95"/>
      </a:accent4>
      <a:accent5>
        <a:srgbClr val="97C0E6"/>
      </a:accent5>
      <a:accent6>
        <a:srgbClr val="1E2275"/>
      </a:accent6>
      <a:hlink>
        <a:srgbClr val="31A0B4"/>
      </a:hlink>
      <a:folHlink>
        <a:srgbClr val="000000"/>
      </a:folHlink>
    </a:clrScheme>
    <a:fontScheme name="AP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</Template>
  <TotalTime>355</TotalTime>
  <Words>587</Words>
  <Application>Microsoft Office PowerPoint</Application>
  <PresentationFormat>Aangepast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Garamond</vt:lpstr>
      <vt:lpstr>Lucida Grande</vt:lpstr>
      <vt:lpstr>APG_2015_v7</vt:lpstr>
      <vt:lpstr>Ledenonderzoek 2023</vt:lpstr>
      <vt:lpstr>Algemene resultaten</vt:lpstr>
      <vt:lpstr>PowerPoint-presentatie</vt:lpstr>
      <vt:lpstr>Resultaten m.b.t. communicatie</vt:lpstr>
      <vt:lpstr>Aanbevelingen</vt:lpstr>
      <vt:lpstr>Acties</vt:lpstr>
      <vt:lpstr>Bedankt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Ledenonderzoek 2023</dc:title>
  <dc:creator>S.C.A. (Sheila) Steinfort</dc:creator>
  <cp:lastModifiedBy>V. (Viola) Lindeboom</cp:lastModifiedBy>
  <cp:revision>20</cp:revision>
  <cp:lastPrinted>2015-04-23T17:24:32Z</cp:lastPrinted>
  <dcterms:created xsi:type="dcterms:W3CDTF">2023-04-13T07:03:13Z</dcterms:created>
  <dcterms:modified xsi:type="dcterms:W3CDTF">2023-05-02T10:55:11Z</dcterms:modified>
</cp:coreProperties>
</file>