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7" r:id="rId3"/>
    <p:sldId id="268" r:id="rId4"/>
    <p:sldId id="270" r:id="rId5"/>
    <p:sldId id="271" r:id="rId6"/>
    <p:sldId id="276" r:id="rId7"/>
    <p:sldId id="272" r:id="rId8"/>
    <p:sldId id="273" r:id="rId9"/>
    <p:sldId id="274" r:id="rId10"/>
    <p:sldId id="275" r:id="rId11"/>
    <p:sldId id="277" r:id="rId12"/>
    <p:sldId id="278" r:id="rId13"/>
    <p:sldId id="293" r:id="rId14"/>
    <p:sldId id="285" r:id="rId15"/>
    <p:sldId id="283" r:id="rId16"/>
    <p:sldId id="306" r:id="rId17"/>
    <p:sldId id="280" r:id="rId18"/>
    <p:sldId id="286" r:id="rId19"/>
    <p:sldId id="290" r:id="rId20"/>
    <p:sldId id="289" r:id="rId21"/>
    <p:sldId id="291" r:id="rId22"/>
    <p:sldId id="292" r:id="rId23"/>
    <p:sldId id="300" r:id="rId24"/>
    <p:sldId id="297" r:id="rId25"/>
    <p:sldId id="294" r:id="rId26"/>
    <p:sldId id="295" r:id="rId27"/>
    <p:sldId id="298" r:id="rId28"/>
    <p:sldId id="302" r:id="rId29"/>
    <p:sldId id="299" r:id="rId30"/>
    <p:sldId id="303" r:id="rId31"/>
    <p:sldId id="304" r:id="rId32"/>
    <p:sldId id="305" r:id="rId33"/>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76" autoAdjust="0"/>
    <p:restoredTop sz="68692" autoAdjust="0"/>
  </p:normalViewPr>
  <p:slideViewPr>
    <p:cSldViewPr snapToGrid="0">
      <p:cViewPr varScale="1">
        <p:scale>
          <a:sx n="50" d="100"/>
          <a:sy n="50" d="100"/>
        </p:scale>
        <p:origin x="1758" y="42"/>
      </p:cViewPr>
      <p:guideLst/>
    </p:cSldViewPr>
  </p:slideViewPr>
  <p:outlineViewPr>
    <p:cViewPr>
      <p:scale>
        <a:sx n="33" d="100"/>
        <a:sy n="33" d="100"/>
      </p:scale>
      <p:origin x="0" y="-13458"/>
    </p:cViewPr>
  </p:outlineViewPr>
  <p:notesTextViewPr>
    <p:cViewPr>
      <p:scale>
        <a:sx n="1" d="1"/>
        <a:sy n="1" d="1"/>
      </p:scale>
      <p:origin x="0" y="-804"/>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8BD24F-05DF-4265-8047-20C0B2608774}"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NL"/>
        </a:p>
      </dgm:t>
    </dgm:pt>
    <dgm:pt modelId="{428E9A07-7493-453D-9104-CC9943A40BD5}">
      <dgm:prSet phldrT="[Tekst]"/>
      <dgm:spPr/>
      <dgm:t>
        <a:bodyPr/>
        <a:lstStyle/>
        <a:p>
          <a:r>
            <a:rPr lang="nl-NL" dirty="0"/>
            <a:t>gevoel</a:t>
          </a:r>
        </a:p>
        <a:p>
          <a:r>
            <a:rPr lang="nl-NL" dirty="0"/>
            <a:t>verwondering</a:t>
          </a:r>
        </a:p>
        <a:p>
          <a:r>
            <a:rPr lang="nl-NL" dirty="0"/>
            <a:t>verbondenheid</a:t>
          </a:r>
        </a:p>
        <a:p>
          <a:r>
            <a:rPr lang="nl-NL" dirty="0"/>
            <a:t>verlangen/hoop</a:t>
          </a:r>
        </a:p>
        <a:p>
          <a:r>
            <a:rPr lang="nl-NL" dirty="0"/>
            <a:t>mogelijke</a:t>
          </a:r>
          <a:endParaRPr lang="en-NL" dirty="0"/>
        </a:p>
      </dgm:t>
    </dgm:pt>
    <dgm:pt modelId="{CC66D3CC-1B68-4A4E-BC03-C48ED1260A41}" type="parTrans" cxnId="{8BC35E24-3A08-4B1A-9FBA-8835EEDC782A}">
      <dgm:prSet/>
      <dgm:spPr/>
      <dgm:t>
        <a:bodyPr/>
        <a:lstStyle/>
        <a:p>
          <a:endParaRPr lang="en-NL"/>
        </a:p>
      </dgm:t>
    </dgm:pt>
    <dgm:pt modelId="{F8209A03-8E17-448E-8033-E3DCDB7ABB6B}" type="sibTrans" cxnId="{8BC35E24-3A08-4B1A-9FBA-8835EEDC782A}">
      <dgm:prSet/>
      <dgm:spPr/>
      <dgm:t>
        <a:bodyPr/>
        <a:lstStyle/>
        <a:p>
          <a:endParaRPr lang="en-NL"/>
        </a:p>
      </dgm:t>
    </dgm:pt>
    <dgm:pt modelId="{DF327AA5-0644-4BE5-99E9-EE6089C0454D}">
      <dgm:prSet phldrT="[Tekst]"/>
      <dgm:spPr/>
      <dgm:t>
        <a:bodyPr/>
        <a:lstStyle/>
        <a:p>
          <a:r>
            <a:rPr lang="nl-NL" dirty="0"/>
            <a:t>kennis/logica</a:t>
          </a:r>
        </a:p>
        <a:p>
          <a:r>
            <a:rPr lang="nl-NL" dirty="0"/>
            <a:t>verantwoordelijk</a:t>
          </a:r>
        </a:p>
        <a:p>
          <a:r>
            <a:rPr lang="nl-NL" dirty="0"/>
            <a:t>vrijheid</a:t>
          </a:r>
        </a:p>
        <a:p>
          <a:r>
            <a:rPr lang="nl-NL" dirty="0"/>
            <a:t>realiteit</a:t>
          </a:r>
        </a:p>
        <a:p>
          <a:r>
            <a:rPr lang="nl-NL" dirty="0"/>
            <a:t>hier &amp; nu</a:t>
          </a:r>
        </a:p>
      </dgm:t>
    </dgm:pt>
    <dgm:pt modelId="{4A40B86B-9C2A-48F5-93D6-56148280C0C9}" type="parTrans" cxnId="{9B033BB6-FBA0-418A-B31C-02BD0F93ECC8}">
      <dgm:prSet/>
      <dgm:spPr/>
      <dgm:t>
        <a:bodyPr/>
        <a:lstStyle/>
        <a:p>
          <a:endParaRPr lang="en-NL"/>
        </a:p>
      </dgm:t>
    </dgm:pt>
    <dgm:pt modelId="{C8173E57-9B0B-4A6C-8285-65184549E1BD}" type="sibTrans" cxnId="{9B033BB6-FBA0-418A-B31C-02BD0F93ECC8}">
      <dgm:prSet/>
      <dgm:spPr/>
      <dgm:t>
        <a:bodyPr/>
        <a:lstStyle/>
        <a:p>
          <a:endParaRPr lang="en-NL"/>
        </a:p>
      </dgm:t>
    </dgm:pt>
    <dgm:pt modelId="{EBE5E83C-E506-4839-8243-8E16A9D409D5}" type="pres">
      <dgm:prSet presAssocID="{F58BD24F-05DF-4265-8047-20C0B2608774}" presName="Name0" presStyleCnt="0">
        <dgm:presLayoutVars>
          <dgm:dir/>
          <dgm:resizeHandles val="exact"/>
        </dgm:presLayoutVars>
      </dgm:prSet>
      <dgm:spPr/>
    </dgm:pt>
    <dgm:pt modelId="{A85ADBC1-735F-47F0-9930-A170CB639CD2}" type="pres">
      <dgm:prSet presAssocID="{428E9A07-7493-453D-9104-CC9943A40BD5}" presName="Name5" presStyleLbl="vennNode1" presStyleIdx="0" presStyleCnt="2">
        <dgm:presLayoutVars>
          <dgm:bulletEnabled val="1"/>
        </dgm:presLayoutVars>
      </dgm:prSet>
      <dgm:spPr/>
    </dgm:pt>
    <dgm:pt modelId="{727B678C-0F51-4E39-8130-DCF904E15EC4}" type="pres">
      <dgm:prSet presAssocID="{F8209A03-8E17-448E-8033-E3DCDB7ABB6B}" presName="space" presStyleCnt="0"/>
      <dgm:spPr/>
    </dgm:pt>
    <dgm:pt modelId="{4BE2845E-8B58-43A9-AA9B-8DA045648610}" type="pres">
      <dgm:prSet presAssocID="{DF327AA5-0644-4BE5-99E9-EE6089C0454D}" presName="Name5" presStyleLbl="vennNode1" presStyleIdx="1" presStyleCnt="2">
        <dgm:presLayoutVars>
          <dgm:bulletEnabled val="1"/>
        </dgm:presLayoutVars>
      </dgm:prSet>
      <dgm:spPr/>
    </dgm:pt>
  </dgm:ptLst>
  <dgm:cxnLst>
    <dgm:cxn modelId="{77B7760F-B6C7-49A7-A7A1-9DA8D023C673}" type="presOf" srcId="{F58BD24F-05DF-4265-8047-20C0B2608774}" destId="{EBE5E83C-E506-4839-8243-8E16A9D409D5}" srcOrd="0" destOrd="0" presId="urn:microsoft.com/office/officeart/2005/8/layout/venn3"/>
    <dgm:cxn modelId="{8BC35E24-3A08-4B1A-9FBA-8835EEDC782A}" srcId="{F58BD24F-05DF-4265-8047-20C0B2608774}" destId="{428E9A07-7493-453D-9104-CC9943A40BD5}" srcOrd="0" destOrd="0" parTransId="{CC66D3CC-1B68-4A4E-BC03-C48ED1260A41}" sibTransId="{F8209A03-8E17-448E-8033-E3DCDB7ABB6B}"/>
    <dgm:cxn modelId="{EA50D83E-26BD-4367-9713-C345C2F4A807}" type="presOf" srcId="{DF327AA5-0644-4BE5-99E9-EE6089C0454D}" destId="{4BE2845E-8B58-43A9-AA9B-8DA045648610}" srcOrd="0" destOrd="0" presId="urn:microsoft.com/office/officeart/2005/8/layout/venn3"/>
    <dgm:cxn modelId="{1B6B784B-F1B7-4294-ADAE-89CE1585FD85}" type="presOf" srcId="{428E9A07-7493-453D-9104-CC9943A40BD5}" destId="{A85ADBC1-735F-47F0-9930-A170CB639CD2}" srcOrd="0" destOrd="0" presId="urn:microsoft.com/office/officeart/2005/8/layout/venn3"/>
    <dgm:cxn modelId="{9B033BB6-FBA0-418A-B31C-02BD0F93ECC8}" srcId="{F58BD24F-05DF-4265-8047-20C0B2608774}" destId="{DF327AA5-0644-4BE5-99E9-EE6089C0454D}" srcOrd="1" destOrd="0" parTransId="{4A40B86B-9C2A-48F5-93D6-56148280C0C9}" sibTransId="{C8173E57-9B0B-4A6C-8285-65184549E1BD}"/>
    <dgm:cxn modelId="{20E530F4-A6EA-4AA9-A7FF-A94C2048AAEE}" type="presParOf" srcId="{EBE5E83C-E506-4839-8243-8E16A9D409D5}" destId="{A85ADBC1-735F-47F0-9930-A170CB639CD2}" srcOrd="0" destOrd="0" presId="urn:microsoft.com/office/officeart/2005/8/layout/venn3"/>
    <dgm:cxn modelId="{649F77BC-A280-4B7A-A721-204A62AA6201}" type="presParOf" srcId="{EBE5E83C-E506-4839-8243-8E16A9D409D5}" destId="{727B678C-0F51-4E39-8130-DCF904E15EC4}" srcOrd="1" destOrd="0" presId="urn:microsoft.com/office/officeart/2005/8/layout/venn3"/>
    <dgm:cxn modelId="{0D8C85D8-36F7-4F0D-8A7F-693AF4FAAA17}" type="presParOf" srcId="{EBE5E83C-E506-4839-8243-8E16A9D409D5}" destId="{4BE2845E-8B58-43A9-AA9B-8DA045648610}"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ADBC1-735F-47F0-9930-A170CB639CD2}">
      <dsp:nvSpPr>
        <dsp:cNvPr id="0" name=""/>
        <dsp:cNvSpPr/>
      </dsp:nvSpPr>
      <dsp:spPr>
        <a:xfrm>
          <a:off x="4967" y="858870"/>
          <a:ext cx="3526765" cy="352676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4090" tIns="30480" rIns="194090" bIns="30480" numCol="1" spcCol="1270" anchor="ctr" anchorCtr="0">
          <a:noAutofit/>
        </a:bodyPr>
        <a:lstStyle/>
        <a:p>
          <a:pPr marL="0" lvl="0" indent="0" algn="ctr" defTabSz="1066800">
            <a:lnSpc>
              <a:spcPct val="90000"/>
            </a:lnSpc>
            <a:spcBef>
              <a:spcPct val="0"/>
            </a:spcBef>
            <a:spcAft>
              <a:spcPct val="35000"/>
            </a:spcAft>
            <a:buNone/>
          </a:pPr>
          <a:r>
            <a:rPr lang="nl-NL" sz="2400" kern="1200" dirty="0"/>
            <a:t>gevoel</a:t>
          </a:r>
        </a:p>
        <a:p>
          <a:pPr marL="0" lvl="0" indent="0" algn="ctr" defTabSz="1066800">
            <a:lnSpc>
              <a:spcPct val="90000"/>
            </a:lnSpc>
            <a:spcBef>
              <a:spcPct val="0"/>
            </a:spcBef>
            <a:spcAft>
              <a:spcPct val="35000"/>
            </a:spcAft>
            <a:buNone/>
          </a:pPr>
          <a:r>
            <a:rPr lang="nl-NL" sz="2400" kern="1200" dirty="0"/>
            <a:t>verwondering</a:t>
          </a:r>
        </a:p>
        <a:p>
          <a:pPr marL="0" lvl="0" indent="0" algn="ctr" defTabSz="1066800">
            <a:lnSpc>
              <a:spcPct val="90000"/>
            </a:lnSpc>
            <a:spcBef>
              <a:spcPct val="0"/>
            </a:spcBef>
            <a:spcAft>
              <a:spcPct val="35000"/>
            </a:spcAft>
            <a:buNone/>
          </a:pPr>
          <a:r>
            <a:rPr lang="nl-NL" sz="2400" kern="1200" dirty="0"/>
            <a:t>verbondenheid</a:t>
          </a:r>
        </a:p>
        <a:p>
          <a:pPr marL="0" lvl="0" indent="0" algn="ctr" defTabSz="1066800">
            <a:lnSpc>
              <a:spcPct val="90000"/>
            </a:lnSpc>
            <a:spcBef>
              <a:spcPct val="0"/>
            </a:spcBef>
            <a:spcAft>
              <a:spcPct val="35000"/>
            </a:spcAft>
            <a:buNone/>
          </a:pPr>
          <a:r>
            <a:rPr lang="nl-NL" sz="2400" kern="1200" dirty="0"/>
            <a:t>verlangen/hoop</a:t>
          </a:r>
        </a:p>
        <a:p>
          <a:pPr marL="0" lvl="0" indent="0" algn="ctr" defTabSz="1066800">
            <a:lnSpc>
              <a:spcPct val="90000"/>
            </a:lnSpc>
            <a:spcBef>
              <a:spcPct val="0"/>
            </a:spcBef>
            <a:spcAft>
              <a:spcPct val="35000"/>
            </a:spcAft>
            <a:buNone/>
          </a:pPr>
          <a:r>
            <a:rPr lang="nl-NL" sz="2400" kern="1200" dirty="0"/>
            <a:t>mogelijke</a:t>
          </a:r>
          <a:endParaRPr lang="en-NL" sz="2400" kern="1200" dirty="0"/>
        </a:p>
      </dsp:txBody>
      <dsp:txXfrm>
        <a:off x="521450" y="1375353"/>
        <a:ext cx="2493799" cy="2493799"/>
      </dsp:txXfrm>
    </dsp:sp>
    <dsp:sp modelId="{4BE2845E-8B58-43A9-AA9B-8DA045648610}">
      <dsp:nvSpPr>
        <dsp:cNvPr id="0" name=""/>
        <dsp:cNvSpPr/>
      </dsp:nvSpPr>
      <dsp:spPr>
        <a:xfrm>
          <a:off x="2826379" y="858870"/>
          <a:ext cx="3526765" cy="352676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4090" tIns="30480" rIns="194090" bIns="30480" numCol="1" spcCol="1270" anchor="ctr" anchorCtr="0">
          <a:noAutofit/>
        </a:bodyPr>
        <a:lstStyle/>
        <a:p>
          <a:pPr marL="0" lvl="0" indent="0" algn="ctr" defTabSz="1066800">
            <a:lnSpc>
              <a:spcPct val="90000"/>
            </a:lnSpc>
            <a:spcBef>
              <a:spcPct val="0"/>
            </a:spcBef>
            <a:spcAft>
              <a:spcPct val="35000"/>
            </a:spcAft>
            <a:buNone/>
          </a:pPr>
          <a:r>
            <a:rPr lang="nl-NL" sz="2400" kern="1200" dirty="0"/>
            <a:t>kennis/logica</a:t>
          </a:r>
        </a:p>
        <a:p>
          <a:pPr marL="0" lvl="0" indent="0" algn="ctr" defTabSz="1066800">
            <a:lnSpc>
              <a:spcPct val="90000"/>
            </a:lnSpc>
            <a:spcBef>
              <a:spcPct val="0"/>
            </a:spcBef>
            <a:spcAft>
              <a:spcPct val="35000"/>
            </a:spcAft>
            <a:buNone/>
          </a:pPr>
          <a:r>
            <a:rPr lang="nl-NL" sz="2400" kern="1200" dirty="0"/>
            <a:t>verantwoordelijk</a:t>
          </a:r>
        </a:p>
        <a:p>
          <a:pPr marL="0" lvl="0" indent="0" algn="ctr" defTabSz="1066800">
            <a:lnSpc>
              <a:spcPct val="90000"/>
            </a:lnSpc>
            <a:spcBef>
              <a:spcPct val="0"/>
            </a:spcBef>
            <a:spcAft>
              <a:spcPct val="35000"/>
            </a:spcAft>
            <a:buNone/>
          </a:pPr>
          <a:r>
            <a:rPr lang="nl-NL" sz="2400" kern="1200" dirty="0"/>
            <a:t>vrijheid</a:t>
          </a:r>
        </a:p>
        <a:p>
          <a:pPr marL="0" lvl="0" indent="0" algn="ctr" defTabSz="1066800">
            <a:lnSpc>
              <a:spcPct val="90000"/>
            </a:lnSpc>
            <a:spcBef>
              <a:spcPct val="0"/>
            </a:spcBef>
            <a:spcAft>
              <a:spcPct val="35000"/>
            </a:spcAft>
            <a:buNone/>
          </a:pPr>
          <a:r>
            <a:rPr lang="nl-NL" sz="2400" kern="1200" dirty="0"/>
            <a:t>realiteit</a:t>
          </a:r>
        </a:p>
        <a:p>
          <a:pPr marL="0" lvl="0" indent="0" algn="ctr" defTabSz="1066800">
            <a:lnSpc>
              <a:spcPct val="90000"/>
            </a:lnSpc>
            <a:spcBef>
              <a:spcPct val="0"/>
            </a:spcBef>
            <a:spcAft>
              <a:spcPct val="35000"/>
            </a:spcAft>
            <a:buNone/>
          </a:pPr>
          <a:r>
            <a:rPr lang="nl-NL" sz="2400" kern="1200" dirty="0"/>
            <a:t>hier &amp; nu</a:t>
          </a:r>
        </a:p>
      </dsp:txBody>
      <dsp:txXfrm>
        <a:off x="3342862" y="1375353"/>
        <a:ext cx="2493799" cy="249379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49499B-8D7F-4456-AEA7-FDBCEEFCB5F5}" type="datetimeFigureOut">
              <a:rPr lang="en-NL" smtClean="0"/>
              <a:t>25/10/2024</a:t>
            </a:fld>
            <a:endParaRPr lang="en-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9313F-61BD-473C-9CC3-55B47E6556E1}" type="slidenum">
              <a:rPr lang="en-NL" smtClean="0"/>
              <a:t>‹nr.›</a:t>
            </a:fld>
            <a:endParaRPr lang="en-NL"/>
          </a:p>
        </p:txBody>
      </p:sp>
    </p:spTree>
    <p:extLst>
      <p:ext uri="{BB962C8B-B14F-4D97-AF65-F5344CB8AC3E}">
        <p14:creationId xmlns:p14="http://schemas.microsoft.com/office/powerpoint/2010/main" val="2007262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1</a:t>
            </a:fld>
            <a:endParaRPr lang="en-NL"/>
          </a:p>
        </p:txBody>
      </p:sp>
    </p:spTree>
    <p:extLst>
      <p:ext uri="{BB962C8B-B14F-4D97-AF65-F5344CB8AC3E}">
        <p14:creationId xmlns:p14="http://schemas.microsoft.com/office/powerpoint/2010/main" val="4243807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Zingeving </a:t>
            </a:r>
            <a:r>
              <a:rPr lang="nl-NL" dirty="0">
                <a:sym typeface="Wingdings" panose="05000000000000000000" pitchFamily="2" charset="2"/>
              </a:rPr>
              <a:t> in het licht van maatschappelijke trends</a:t>
            </a:r>
          </a:p>
          <a:p>
            <a:endParaRPr lang="nl-NL" dirty="0">
              <a:sym typeface="Wingdings" panose="05000000000000000000" pitchFamily="2" charset="2"/>
            </a:endParaRPr>
          </a:p>
          <a:p>
            <a:r>
              <a:rPr lang="nl-NL" dirty="0">
                <a:sym typeface="Wingdings" panose="05000000000000000000" pitchFamily="2" charset="2"/>
              </a:rPr>
              <a:t>Compassie, solidariteit, duurzaamheid  link met maatschappelijke ontwikkelingen, zie </a:t>
            </a:r>
            <a:r>
              <a:rPr lang="nl-NL" dirty="0" err="1">
                <a:sym typeface="Wingdings" panose="05000000000000000000" pitchFamily="2" charset="2"/>
              </a:rPr>
              <a:t>meerjarenvisie</a:t>
            </a:r>
            <a:endParaRPr lang="nl-NL" dirty="0">
              <a:sym typeface="Wingdings" panose="05000000000000000000" pitchFamily="2" charset="2"/>
            </a:endParaRPr>
          </a:p>
          <a:p>
            <a:endParaRPr lang="nl-NL" dirty="0">
              <a:sym typeface="Wingdings" panose="05000000000000000000" pitchFamily="2" charset="2"/>
            </a:endParaRPr>
          </a:p>
          <a:p>
            <a:pPr marL="171450" indent="-171450">
              <a:buFontTx/>
              <a:buChar char="-"/>
            </a:pPr>
            <a:r>
              <a:rPr lang="nl-NL" dirty="0">
                <a:sym typeface="Wingdings" panose="05000000000000000000" pitchFamily="2" charset="2"/>
              </a:rPr>
              <a:t>abortus, euthanasie, geaardheid</a:t>
            </a:r>
          </a:p>
          <a:p>
            <a:pPr marL="171450" indent="-171450">
              <a:buFontTx/>
              <a:buChar char="-"/>
            </a:pPr>
            <a:r>
              <a:rPr lang="nl-NL" dirty="0">
                <a:sym typeface="Wingdings" panose="05000000000000000000" pitchFamily="2" charset="2"/>
              </a:rPr>
              <a:t>projecten Maatschappelijke Betrokkenheid</a:t>
            </a:r>
          </a:p>
          <a:p>
            <a:pPr marL="0" indent="0">
              <a:buFontTx/>
              <a:buNone/>
            </a:pPr>
            <a:endParaRPr lang="nl-NL" dirty="0">
              <a:sym typeface="Wingdings" panose="05000000000000000000" pitchFamily="2" charset="2"/>
            </a:endParaRPr>
          </a:p>
          <a:p>
            <a:pPr marL="0" indent="0">
              <a:buFontTx/>
              <a:buNone/>
            </a:pPr>
            <a:r>
              <a:rPr lang="nl-NL" dirty="0">
                <a:sym typeface="Wingdings" panose="05000000000000000000" pitchFamily="2" charset="2"/>
              </a:rPr>
              <a:t>Vrijheid in verbondenheid: hechten aan individuele vrijheid, maar ook behoefte aan ‘</a:t>
            </a:r>
            <a:r>
              <a:rPr lang="nl-NL" dirty="0" err="1">
                <a:sym typeface="Wingdings" panose="05000000000000000000" pitchFamily="2" charset="2"/>
              </a:rPr>
              <a:t>belonging</a:t>
            </a:r>
            <a:r>
              <a:rPr lang="nl-NL" dirty="0">
                <a:sym typeface="Wingdings" panose="05000000000000000000" pitchFamily="2" charset="2"/>
              </a:rPr>
              <a:t>’</a:t>
            </a:r>
          </a:p>
          <a:p>
            <a:pPr marL="171450" indent="-171450">
              <a:buFontTx/>
              <a:buChar char="-"/>
            </a:pPr>
            <a:endParaRPr lang="nl-NL" dirty="0">
              <a:sym typeface="Wingdings" panose="05000000000000000000" pitchFamily="2" charset="2"/>
            </a:endParaRPr>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19</a:t>
            </a:fld>
            <a:endParaRPr lang="en-NL"/>
          </a:p>
        </p:txBody>
      </p:sp>
    </p:spTree>
    <p:extLst>
      <p:ext uri="{BB962C8B-B14F-4D97-AF65-F5344CB8AC3E}">
        <p14:creationId xmlns:p14="http://schemas.microsoft.com/office/powerpoint/2010/main" val="3560143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20</a:t>
            </a:fld>
            <a:endParaRPr lang="en-NL"/>
          </a:p>
        </p:txBody>
      </p:sp>
    </p:spTree>
    <p:extLst>
      <p:ext uri="{BB962C8B-B14F-4D97-AF65-F5344CB8AC3E}">
        <p14:creationId xmlns:p14="http://schemas.microsoft.com/office/powerpoint/2010/main" val="2114991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als je goed kijkt</a:t>
            </a:r>
          </a:p>
          <a:p>
            <a:r>
              <a:rPr lang="nl-NL" dirty="0"/>
              <a:t>bloeit er een herderstasje</a:t>
            </a:r>
          </a:p>
          <a:p>
            <a:r>
              <a:rPr lang="nl-NL" dirty="0"/>
              <a:t>         onder de heg!</a:t>
            </a:r>
          </a:p>
          <a:p>
            <a:endParaRPr lang="nl-NL" dirty="0"/>
          </a:p>
          <a:p>
            <a:r>
              <a:rPr lang="nl-NL" dirty="0"/>
              <a:t>Uit: WB 16-2023 “Met aandacht kijken!”. “Dit gedicht is gemaakt door de Japanse dichter </a:t>
            </a:r>
            <a:r>
              <a:rPr lang="nl-NL" dirty="0" err="1"/>
              <a:t>Bash</a:t>
            </a:r>
            <a:r>
              <a:rPr lang="nl-NL" dirty="0"/>
              <a:t>. De korte gedichten die hij schreef, heten haiku’s. Het uitroepteken aan het eind van het gedicht vertelt ons iets bijzonders. In Japan is het een teken voor een gevoel van ontroering en blijheid op hetzelfde moment. De dichter probeert een gevoel van eenheid in de veelheid en een gevoel van “niet-verschil” op te roepen. Dat is misschien moeilijk te begrijpen, maar het is wat ik in deze brief probeer te doen: als je goed kijkt, is er zoveel te zien en te herkennen in de natuur, in jezelf en in andere mensen. Als je niet aandachtig bent, kan er zoveel moois aan je voorbij gaan. </a:t>
            </a:r>
          </a:p>
          <a:p>
            <a:r>
              <a:rPr lang="nl-NL" dirty="0"/>
              <a:t>‘Niet-verschil’ is natuurlijk een vreemd woord. Het kinderkoorlied </a:t>
            </a:r>
            <a:r>
              <a:rPr lang="nl-NL" i="1" dirty="0"/>
              <a:t>Welke bril? </a:t>
            </a:r>
            <a:r>
              <a:rPr lang="nl-NL" dirty="0"/>
              <a:t>gaat daar over. Het zegt niet dat er geen verschillen zijn, maar het zegt dat het uitmaakt hoe ik kijk. Als ik dat door heb, kan ik me heel dichtbij de natuur en bij </a:t>
            </a:r>
            <a:r>
              <a:rPr lang="nl-NL" i="1" dirty="0"/>
              <a:t>alle </a:t>
            </a:r>
            <a:r>
              <a:rPr lang="nl-NL" dirty="0"/>
              <a:t>mensen voelen: mensen die er zijn, die er waren en die nog komen. Dat gevoel noem je ook wel je één en verbonden voélen met alles om je heen. Bij alles wat anders is, ervaar je toch geen verschil. Dat is een speciaal gevoel. Voor die verwondering zijn bijna geen woorden en daar past het ! dan weer bij.</a:t>
            </a:r>
          </a:p>
          <a:p>
            <a:endParaRPr lang="nl-NL" dirty="0"/>
          </a:p>
          <a:p>
            <a:r>
              <a:rPr lang="nl-NL" dirty="0"/>
              <a:t>Waarom deze afbeelding: </a:t>
            </a:r>
          </a:p>
          <a:p>
            <a:r>
              <a:rPr lang="nl-NL" dirty="0"/>
              <a:t>Hoe kijk je </a:t>
            </a:r>
            <a:r>
              <a:rPr lang="nl-NL" dirty="0">
                <a:sym typeface="Wingdings" panose="05000000000000000000" pitchFamily="2" charset="2"/>
              </a:rPr>
              <a:t> ook naar ‘herderstasjes’ (essentie) in het </a:t>
            </a:r>
            <a:r>
              <a:rPr lang="nl-NL" dirty="0" err="1">
                <a:sym typeface="Wingdings" panose="05000000000000000000" pitchFamily="2" charset="2"/>
              </a:rPr>
              <a:t>apgen</a:t>
            </a:r>
            <a:endParaRPr lang="nl-NL" dirty="0">
              <a:sym typeface="Wingdings" panose="05000000000000000000" pitchFamily="2" charset="2"/>
            </a:endParaRPr>
          </a:p>
          <a:p>
            <a:r>
              <a:rPr lang="nl-NL" dirty="0">
                <a:sym typeface="Wingdings" panose="05000000000000000000" pitchFamily="2" charset="2"/>
              </a:rPr>
              <a:t>Haiku en !  voorbeeld van religieus</a:t>
            </a:r>
          </a:p>
          <a:p>
            <a:r>
              <a:rPr lang="nl-NL" dirty="0">
                <a:sym typeface="Wingdings" panose="05000000000000000000" pitchFamily="2" charset="2"/>
              </a:rPr>
              <a:t>Vruchtjes van herderstasje lijken op hartjes  gaat om plekken waar je ervaart wat </a:t>
            </a:r>
            <a:r>
              <a:rPr lang="nl-NL" i="1" dirty="0">
                <a:sym typeface="Wingdings" panose="05000000000000000000" pitchFamily="2" charset="2"/>
              </a:rPr>
              <a:t>geliefd zijn </a:t>
            </a:r>
            <a:r>
              <a:rPr lang="nl-NL" dirty="0">
                <a:sym typeface="Wingdings" panose="05000000000000000000" pitchFamily="2" charset="2"/>
              </a:rPr>
              <a:t>is, plekken waar liefde woont, etc. </a:t>
            </a:r>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21</a:t>
            </a:fld>
            <a:endParaRPr lang="en-NL"/>
          </a:p>
        </p:txBody>
      </p:sp>
    </p:spTree>
    <p:extLst>
      <p:ext uri="{BB962C8B-B14F-4D97-AF65-F5344CB8AC3E}">
        <p14:creationId xmlns:p14="http://schemas.microsoft.com/office/powerpoint/2010/main" val="1606395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22</a:t>
            </a:fld>
            <a:endParaRPr lang="en-NL"/>
          </a:p>
        </p:txBody>
      </p:sp>
    </p:spTree>
    <p:extLst>
      <p:ext uri="{BB962C8B-B14F-4D97-AF65-F5344CB8AC3E}">
        <p14:creationId xmlns:p14="http://schemas.microsoft.com/office/powerpoint/2010/main" val="1567290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klimaatverandering, verlies biodiversiteit, energietransitie </a:t>
            </a:r>
            <a:r>
              <a:rPr lang="nl-NL" dirty="0">
                <a:sym typeface="Wingdings" panose="05000000000000000000" pitchFamily="2" charset="2"/>
              </a:rPr>
              <a:t> systeemverandering</a:t>
            </a:r>
          </a:p>
          <a:p>
            <a:pPr marL="171450" indent="-171450">
              <a:buFontTx/>
              <a:buChar char="-"/>
            </a:pPr>
            <a:r>
              <a:rPr lang="nl-NL" dirty="0">
                <a:sym typeface="Wingdings" panose="05000000000000000000" pitchFamily="2" charset="2"/>
              </a:rPr>
              <a:t>geen dominante/meerderheid groepering in samenleving</a:t>
            </a:r>
          </a:p>
          <a:p>
            <a:pPr marL="171450" indent="-171450">
              <a:buFontTx/>
              <a:buChar char="-"/>
            </a:pPr>
            <a:r>
              <a:rPr lang="nl-NL" dirty="0">
                <a:sym typeface="Wingdings" panose="05000000000000000000" pitchFamily="2" charset="2"/>
              </a:rPr>
              <a:t>Verdraagzaamheid/bruggen bouwen of ongelijkheid vergroten  individualiteit ja, maar ook behoefte aan saamhorigheid</a:t>
            </a:r>
          </a:p>
          <a:p>
            <a:pPr marL="171450" indent="-171450">
              <a:buFontTx/>
              <a:buChar char="-"/>
            </a:pPr>
            <a:r>
              <a:rPr lang="nl-NL" dirty="0">
                <a:sym typeface="Wingdings" panose="05000000000000000000" pitchFamily="2" charset="2"/>
              </a:rPr>
              <a:t>Vertrouwen in de politiek</a:t>
            </a:r>
          </a:p>
          <a:p>
            <a:pPr marL="171450" indent="-171450">
              <a:buFontTx/>
              <a:buChar char="-"/>
            </a:pPr>
            <a:endParaRPr lang="nl-NL" dirty="0">
              <a:sym typeface="Wingdings" panose="05000000000000000000" pitchFamily="2" charset="2"/>
            </a:endParaRPr>
          </a:p>
          <a:p>
            <a:pPr marL="0" indent="0">
              <a:buFontTx/>
              <a:buNone/>
            </a:pPr>
            <a:r>
              <a:rPr lang="nl-NL" dirty="0">
                <a:sym typeface="Wingdings" panose="05000000000000000000" pitchFamily="2" charset="2"/>
              </a:rPr>
              <a:t>Bron: “Geschiedenis voor morgen” (Roman </a:t>
            </a:r>
            <a:r>
              <a:rPr lang="nl-NL" dirty="0" err="1">
                <a:sym typeface="Wingdings" panose="05000000000000000000" pitchFamily="2" charset="2"/>
              </a:rPr>
              <a:t>Krznaric</a:t>
            </a:r>
            <a:r>
              <a:rPr lang="nl-NL" dirty="0">
                <a:sym typeface="Wingdings" panose="05000000000000000000" pitchFamily="2" charset="2"/>
              </a:rPr>
              <a:t>)</a:t>
            </a:r>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23</a:t>
            </a:fld>
            <a:endParaRPr lang="en-NL"/>
          </a:p>
        </p:txBody>
      </p:sp>
    </p:spTree>
    <p:extLst>
      <p:ext uri="{BB962C8B-B14F-4D97-AF65-F5344CB8AC3E}">
        <p14:creationId xmlns:p14="http://schemas.microsoft.com/office/powerpoint/2010/main" val="4056811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Lezing Manuela </a:t>
            </a:r>
            <a:r>
              <a:rPr lang="nl-NL" dirty="0" err="1"/>
              <a:t>Kalsky</a:t>
            </a:r>
            <a:r>
              <a:rPr lang="nl-NL" dirty="0"/>
              <a:t>: “</a:t>
            </a:r>
            <a:r>
              <a:rPr lang="nl-NL" dirty="0" err="1"/>
              <a:t>Levengevende</a:t>
            </a:r>
            <a:r>
              <a:rPr lang="nl-NL" dirty="0"/>
              <a:t> spiritualiteit. Religieus humanisme voor vandaag en morgen.” tgv opening Centrum voor Religieus Humanisme (12 september 2024).</a:t>
            </a:r>
          </a:p>
          <a:p>
            <a:r>
              <a:rPr lang="nl-NL" dirty="0"/>
              <a:t>Zie: https://youtu.be/QGugIhS4R_Q?si=3fqNNeJK5U_sSx0U </a:t>
            </a:r>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24</a:t>
            </a:fld>
            <a:endParaRPr lang="en-NL"/>
          </a:p>
        </p:txBody>
      </p:sp>
    </p:spTree>
    <p:extLst>
      <p:ext uri="{BB962C8B-B14F-4D97-AF65-F5344CB8AC3E}">
        <p14:creationId xmlns:p14="http://schemas.microsoft.com/office/powerpoint/2010/main" val="3334977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NB: een nieuwe </a:t>
            </a:r>
            <a:r>
              <a:rPr lang="nl-NL" dirty="0" err="1"/>
              <a:t>meerjarenvisie</a:t>
            </a:r>
            <a:r>
              <a:rPr lang="nl-NL" dirty="0"/>
              <a:t> is in ontwikkeling. Wel zijn er meerdere weekbrieven met richtinggevende passages:</a:t>
            </a:r>
          </a:p>
          <a:p>
            <a:endParaRPr lang="nl-NL" dirty="0"/>
          </a:p>
          <a:p>
            <a:r>
              <a:rPr lang="nl-NL" dirty="0"/>
              <a:t>1</a:t>
            </a:r>
            <a:r>
              <a:rPr lang="nl-NL" baseline="30000" dirty="0"/>
              <a:t>e</a:t>
            </a:r>
            <a:r>
              <a:rPr lang="nl-NL" dirty="0"/>
              <a:t> </a:t>
            </a:r>
            <a:r>
              <a:rPr lang="nl-NL" dirty="0" err="1"/>
              <a:t>bullet</a:t>
            </a:r>
            <a:r>
              <a:rPr lang="nl-NL" dirty="0"/>
              <a:t>: uit WB 10-2023 (Pasen) “Wij zijn apostolisch!”. “Wat is dan dat verhaal? Dat is het geloof in </a:t>
            </a:r>
            <a:r>
              <a:rPr lang="nl-NL" i="1" dirty="0"/>
              <a:t>het geliefd zijn </a:t>
            </a:r>
            <a:r>
              <a:rPr lang="nl-NL" dirty="0"/>
              <a:t>en in leven vanuit zachte krachten.” [... wij zijn] “ervan overtuigd dat mensen van alle leeftijden op zoek zijn naar de boodschap van geliefd zijn en de kracht van zachtheid. Dat vraagt zoeken naar nieuwe kansen en lenigheid. Maar ook ‘herbezinnen telkens weer’ en ‘</a:t>
            </a:r>
            <a:r>
              <a:rPr lang="nl-NL" dirty="0" err="1"/>
              <a:t>bezijdigen</a:t>
            </a:r>
            <a:r>
              <a:rPr lang="nl-NL" dirty="0"/>
              <a:t> van platgetreden paden’.</a:t>
            </a:r>
          </a:p>
          <a:p>
            <a:endParaRPr lang="nl-NL" dirty="0"/>
          </a:p>
          <a:p>
            <a:r>
              <a:rPr lang="nl-NL" dirty="0"/>
              <a:t>2</a:t>
            </a:r>
            <a:r>
              <a:rPr lang="nl-NL" baseline="30000" dirty="0"/>
              <a:t>e</a:t>
            </a:r>
            <a:r>
              <a:rPr lang="nl-NL" dirty="0"/>
              <a:t> </a:t>
            </a:r>
            <a:r>
              <a:rPr lang="nl-NL" dirty="0" err="1"/>
              <a:t>bullet</a:t>
            </a:r>
            <a:r>
              <a:rPr lang="nl-NL" dirty="0"/>
              <a:t>: uit WB 11-2023 “’k Zie onvermoede verten…”. “Er is ons veel geschonken en we zouden daarvan meer kunnen delen. We kunnen ervoor kiezen onze talenten persoonlijk én als genootschap in te zetten. Om plekken te bieden waar je ervaart wat </a:t>
            </a:r>
            <a:r>
              <a:rPr lang="nl-NL" i="1" dirty="0"/>
              <a:t>geliefd zijn </a:t>
            </a:r>
            <a:r>
              <a:rPr lang="nl-NL" dirty="0"/>
              <a:t>is. Met mensen die de kracht van zachtheid laten doorwerken. Op hun eigen vierkante meter, in onze gemeenschappen en daarbuiten. Zoekend naar nieuwe mogelijkheden, ook voor mensen die ons genootschap nog niet kennen.” En uit WB 12-2023: “Liefdevolle vrijheid”. “Mensen die geloven in de kracht van nuance en van een verbindend geluid.”</a:t>
            </a:r>
          </a:p>
          <a:p>
            <a:endParaRPr lang="nl-NL" dirty="0"/>
          </a:p>
          <a:p>
            <a:r>
              <a:rPr lang="nl-NL" dirty="0"/>
              <a:t>3</a:t>
            </a:r>
            <a:r>
              <a:rPr lang="nl-NL" baseline="30000" dirty="0"/>
              <a:t>e</a:t>
            </a:r>
            <a:r>
              <a:rPr lang="nl-NL" dirty="0"/>
              <a:t> </a:t>
            </a:r>
            <a:r>
              <a:rPr lang="nl-NL" dirty="0" err="1"/>
              <a:t>bullet</a:t>
            </a:r>
            <a:r>
              <a:rPr lang="nl-NL" dirty="0"/>
              <a:t>: uit WB 15-2023 “Passie voor wat worden kan” (Pinksteren). “Vijftig dagen na de dood van Jezus begrepen zijn vrienden dat [wat belangrijk is] en raakten geïnspireerd door de gedachte dat zijzelf… Een groepje van bevlogen mensen dacht: zullen wij? Ja! </a:t>
            </a:r>
          </a:p>
          <a:p>
            <a:r>
              <a:rPr lang="nl-NL" dirty="0"/>
              <a:t>En daarna kwamen er meer mensen bij, werd de groep groter en toen moesten er ook dingen georganiseerd worden. Na verloop van tijd ontstond er hiërarchie, namen bij de vormen, gebruiken, patronen, afspraken, afsplitsingen, meningen, geschreven en ongeschreven regels die in zichzelf al genoeg stof tot overleg en ook gedoe gaven. Soms zo veel dat de reden waarom men elkaar wilde opzoeken, misschien wel ongemerkt, afleidde van de oorspronkelijke bedoeling. De essentie raakte ondergesneeuwd.</a:t>
            </a:r>
          </a:p>
          <a:p>
            <a:r>
              <a:rPr lang="nl-NL" dirty="0"/>
              <a:t>Wat is eigenlijk de essentie van waaruit ik wil leven? Van waaruit ik mens ben? Wat als ik dat centraal stel en woorden probeer te geven aan wat voor mij de essentie is? Hoe ziet dat eruit? En waar komen wij eigenlijk voor samen?</a:t>
            </a:r>
          </a:p>
          <a:p>
            <a:r>
              <a:rPr lang="nl-NL" dirty="0"/>
              <a:t>Met Pasen spraken we erover dat </a:t>
            </a:r>
            <a:r>
              <a:rPr lang="nl-NL" i="1" dirty="0"/>
              <a:t>waar </a:t>
            </a:r>
            <a:r>
              <a:rPr lang="nl-NL" dirty="0"/>
              <a:t>kan worden waarin je gelooft. Als je gelooft dat het genootschap over tien jaar niet meer bestaat, dan zou dat werkelijkheid kunnen worden. Als je gelooft dat een liefdevolle levensstijl van belang is in deze wereld, dan zoek je waarschijnlijk ook mensen op die elkaar willen helpen hoe dit te vertalen bij ethische en morele vraagstukken. Tot je verrassing versta je elkaar door een gemeenschappelijk ideaal. Als je in gesprek bent, luistert naar wat er voor de ander toe doet en je spreekt over dat wat voor jouzelf van waarde is, kun je samen op zoek gaan naar daarbij passende vormen. Het kan het één en het ander worden. Het kunnen én durven bevragen van je eigen gedachtes en dat wat vertrouwd is, vraagt openheid in jezelf en een nieuwsgierige houding.</a:t>
            </a:r>
          </a:p>
          <a:p>
            <a:r>
              <a:rPr lang="nl-NL" dirty="0"/>
              <a:t>Op deze manier gaan steeds meer bestaande en nieuwe gemeenschappen met elkaar in gesprek. Opdat de essentie vandaag, morgen en over tien jaar nog springlevend en sprankelend is. Als wij vanuit die passie leven en delen, geloven in wat worden kan, zullen er nieuwe kansen ontstaan. Met gevarieerde vormen waarbij de essentie van waaruit we willen leven, de grondslag is.</a:t>
            </a:r>
          </a:p>
          <a:p>
            <a:endParaRPr lang="nl-NL" dirty="0"/>
          </a:p>
          <a:p>
            <a:r>
              <a:rPr lang="nl-NL" dirty="0"/>
              <a:t>4</a:t>
            </a:r>
            <a:r>
              <a:rPr lang="nl-NL" baseline="30000" dirty="0"/>
              <a:t>e</a:t>
            </a:r>
            <a:r>
              <a:rPr lang="nl-NL" dirty="0"/>
              <a:t> </a:t>
            </a:r>
            <a:r>
              <a:rPr lang="nl-NL" dirty="0" err="1"/>
              <a:t>bullet</a:t>
            </a:r>
            <a:r>
              <a:rPr lang="nl-NL" dirty="0"/>
              <a:t>: uit WB 18-2023 “Nieuwe vragen, elke dag”. “Mijn bodem is stevig omdat ik werkplaatsen van hoop ken waar ik met mijn kwetsbaarheid en ongemak mag komen. Daar mag ik met mijn vragen en antwoorden het gesprek aangaan en meekijken met mensen die houvast vinden in dezelfde grondslag. Een plaats waar ik mijn verbeeldingskracht mag verbinden met die van hen.” </a:t>
            </a:r>
          </a:p>
          <a:p>
            <a:endParaRPr lang="nl-NL" dirty="0"/>
          </a:p>
          <a:p>
            <a:r>
              <a:rPr lang="nl-NL" dirty="0"/>
              <a:t>5</a:t>
            </a:r>
            <a:r>
              <a:rPr lang="nl-NL" baseline="30000" dirty="0"/>
              <a:t>e</a:t>
            </a:r>
            <a:r>
              <a:rPr lang="nl-NL" dirty="0"/>
              <a:t> </a:t>
            </a:r>
            <a:r>
              <a:rPr lang="nl-NL" dirty="0" err="1"/>
              <a:t>bullet</a:t>
            </a:r>
            <a:r>
              <a:rPr lang="nl-NL" dirty="0"/>
              <a:t>: uit WB 33-2024 “Doe in godsnaam je best”. “Hoe koester en bescherm je actief het Goede in jezelf én voor ieder ander? […] Het overdragen van het licht van de liefde in deze tijd gaat over nieuwe geestkracht ontwikkelen. Het is een vorm van ruimdenkendheid waar ik – uitgaande van alleen mijn eigen gedachten – niet opkom. Het is een manier van nieuwsgierig zijn waarin ik uitgedaagd moet worden. Het is een denk-en-doe-oefening in een wereld waarin ik geloof dat het includeren de weg is en niet het je afwenden van wat lastig is, donker en ingewikkeld. </a:t>
            </a:r>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25</a:t>
            </a:fld>
            <a:endParaRPr lang="en-NL"/>
          </a:p>
        </p:txBody>
      </p:sp>
    </p:spTree>
    <p:extLst>
      <p:ext uri="{BB962C8B-B14F-4D97-AF65-F5344CB8AC3E}">
        <p14:creationId xmlns:p14="http://schemas.microsoft.com/office/powerpoint/2010/main" val="3853082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NB: verdieping in nieuwe/vernieuwde (o.a. academische) en relevante/bruikbare inzichten </a:t>
            </a:r>
            <a:r>
              <a:rPr lang="nl-NL" dirty="0">
                <a:sym typeface="Wingdings" panose="05000000000000000000" pitchFamily="2" charset="2"/>
              </a:rPr>
              <a:t> bijv. leerstoel Hans Alma</a:t>
            </a:r>
            <a:endParaRPr lang="nl-NL" dirty="0"/>
          </a:p>
          <a:p>
            <a:endParaRPr lang="nl-NL" dirty="0"/>
          </a:p>
          <a:p>
            <a:r>
              <a:rPr lang="nl-NL" dirty="0"/>
              <a:t>Bron: “Waar mogelijk en onmogelijk elkaar raken. Reflecties op geestelijke zorg en religieus humanisme.” (oratie Hans Alma 2 december 2021) – waarin </a:t>
            </a:r>
            <a:r>
              <a:rPr lang="nl-NL" dirty="0" err="1"/>
              <a:t>oa</a:t>
            </a:r>
            <a:r>
              <a:rPr lang="nl-NL" dirty="0"/>
              <a:t> koppeling naar de grondslag van het geloof van het Apostolisch Genootschap.</a:t>
            </a:r>
          </a:p>
          <a:p>
            <a:endParaRPr lang="nl-NL" dirty="0"/>
          </a:p>
          <a:p>
            <a:r>
              <a:rPr lang="nl-NL" dirty="0"/>
              <a:t>Als religieus humanisme een theologie nodig heeft, dan zou ik die term [‘</a:t>
            </a:r>
            <a:r>
              <a:rPr lang="nl-NL" dirty="0" err="1"/>
              <a:t>minimal</a:t>
            </a:r>
            <a:r>
              <a:rPr lang="nl-NL" dirty="0"/>
              <a:t> </a:t>
            </a:r>
            <a:r>
              <a:rPr lang="nl-NL" dirty="0" err="1"/>
              <a:t>theology</a:t>
            </a:r>
            <a:r>
              <a:rPr lang="nl-NL" dirty="0"/>
              <a:t>’] graag overnemen. Een theologie die zich bezighoudt met wat ons kwetsbare en feilbare mensen steeds weer op weg doet gaan, een ongewisse toekomst tegemoet. Een theologie die de ervaringen die ze daarin opdoen serieus neemt en die krachtige voorstellingen aanreikt om het vol te houden. Een theologie die de verbeelding prikkelt en mensen helpt geloven in goed leven. Een theologie die gevoed wordt door wat ik een spiritualiteit van het (on)mogelijke wil noemen: een spiritualiteit die inspireert tot gezamenlijk streven naar het goede in vol besef van de fundamentele, onzeker makende openheid van ons bestaan ˗ een streven dat gedragen wordt door hoop en vertrouwen.</a:t>
            </a:r>
          </a:p>
          <a:p>
            <a:endParaRPr lang="nl-NL" dirty="0"/>
          </a:p>
          <a:p>
            <a:r>
              <a:rPr lang="nl-NL" dirty="0"/>
              <a:t>In het leven van ieder mens doen zich kleinere of grotere zaken voor die onmogelijk blijken: de studie die je niet af kunt maken, het droomhuis dat je niet kunt kopen, </a:t>
            </a:r>
            <a:r>
              <a:rPr lang="nl-NL" dirty="0" err="1"/>
              <a:t>deonbereikbare</a:t>
            </a:r>
            <a:r>
              <a:rPr lang="nl-NL" dirty="0"/>
              <a:t> geliefde, de onvervulde kinderwens, de onontkoombaarheid van de dood in de terminale fase van een ziekte. Een spiritualiteit van het (on)mogelijke aanvaardt deze onmogelijkheden in ons bestaan, en gaat er desondanks van uit dat er iets kan oplichten dat ze te dragen maakt. Er is ruimte voor hoop op wat waarde heeft en troost geeft ook in deze situatie ˗ al is het maar voor even, een moment waarop teruggegrepen kan worden. Het is de spiritualiteit van het ‘en toch’, van heel zijn in gebrokenheid, van waarde zien in wat verre van perfect is.22 Maar onmogelijk staat voor meer dan de onverbiddelijke grenzen waar we in ons leven op stuiten. Het staat ook voor dat wat voorbij die grenzen gaat, voor wat we niet kunnen kennen en bevatten, laat staan controleren, en waarvan we toch een vermoeden kunnen hebben. Een spiritualiteit van het (on)mogelijke wordt gekleurd door het ‘wat als’ dat ons open houdt voor de mogelijkheid van waar we ons geen voorstelling van kunnen maken, maar dat soms tevoorschijn komt in de blik van een ander, in de schoonheid van natuur of kunst, in de schok van een ontregelende ervaring</a:t>
            </a:r>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26</a:t>
            </a:fld>
            <a:endParaRPr lang="en-NL"/>
          </a:p>
        </p:txBody>
      </p:sp>
    </p:spTree>
    <p:extLst>
      <p:ext uri="{BB962C8B-B14F-4D97-AF65-F5344CB8AC3E}">
        <p14:creationId xmlns:p14="http://schemas.microsoft.com/office/powerpoint/2010/main" val="3984749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ook: “De kunst van pelgrimeren. De geestelijk verzorger als verbeeldingsprofessional.” (Hans Alma) – </a:t>
            </a:r>
            <a:r>
              <a:rPr lang="nl-NL" dirty="0" err="1"/>
              <a:t>oa</a:t>
            </a:r>
            <a:r>
              <a:rPr lang="nl-NL" dirty="0"/>
              <a:t> uitwerking van oratie.</a:t>
            </a:r>
          </a:p>
          <a:p>
            <a:endParaRPr lang="nl-NL" dirty="0"/>
          </a:p>
          <a:p>
            <a:r>
              <a:rPr lang="nl-NL" dirty="0"/>
              <a:t>Nieuwe visie op geestelijke verzorging binnen wordt uitgewerkt. </a:t>
            </a:r>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27</a:t>
            </a:fld>
            <a:endParaRPr lang="en-NL"/>
          </a:p>
        </p:txBody>
      </p:sp>
    </p:spTree>
    <p:extLst>
      <p:ext uri="{BB962C8B-B14F-4D97-AF65-F5344CB8AC3E}">
        <p14:creationId xmlns:p14="http://schemas.microsoft.com/office/powerpoint/2010/main" val="1097682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 boekje “Handreiking Oplaadplekken” (Renate van der Veen)</a:t>
            </a:r>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28</a:t>
            </a:fld>
            <a:endParaRPr lang="en-NL"/>
          </a:p>
        </p:txBody>
      </p:sp>
    </p:spTree>
    <p:extLst>
      <p:ext uri="{BB962C8B-B14F-4D97-AF65-F5344CB8AC3E}">
        <p14:creationId xmlns:p14="http://schemas.microsoft.com/office/powerpoint/2010/main" val="608513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33333"/>
                </a:solidFill>
                <a:effectLst/>
                <a:latin typeface="Roboto" panose="02000000000000000000" pitchFamily="2" charset="0"/>
              </a:rPr>
              <a:t>Inleiding: </a:t>
            </a:r>
          </a:p>
          <a:p>
            <a:r>
              <a:rPr lang="nl-NL" b="0" i="0" dirty="0">
                <a:solidFill>
                  <a:srgbClr val="333333"/>
                </a:solidFill>
                <a:effectLst/>
                <a:latin typeface="Roboto" panose="02000000000000000000" pitchFamily="2" charset="0"/>
              </a:rPr>
              <a:t>Missie Apostolisch Genootschap “bestaat uit het brengen van liefde in de samenleving”. Ons ideaal is om liefdevol om te gaan met elkaar en de wereld. Apostolisch Genootschap is een plaats voor religieus-humanistische zingeving.</a:t>
            </a:r>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11</a:t>
            </a:fld>
            <a:endParaRPr lang="en-NL"/>
          </a:p>
        </p:txBody>
      </p:sp>
    </p:spTree>
    <p:extLst>
      <p:ext uri="{BB962C8B-B14F-4D97-AF65-F5344CB8AC3E}">
        <p14:creationId xmlns:p14="http://schemas.microsoft.com/office/powerpoint/2010/main" val="1362188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WB 2-2023 “Waar liefde woont”: “Wij hebben geen enkele twijfel over de kern, het bestaansrecht en de noodzaak van ons gedachtegoed. Het is belangrijk én urgent om naast het bestaande en vertrouwde ontmoetingen ook nieuwe vormen te zoeken; ontmoetingen op andere momenten, met alle mensen die hiernaar op zoek zijn. Vanwege het doorgeven van het licht van de liefde aan toekomstige generaties is er meer variatie nodig.”</a:t>
            </a:r>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29</a:t>
            </a:fld>
            <a:endParaRPr lang="en-NL"/>
          </a:p>
        </p:txBody>
      </p:sp>
    </p:spTree>
    <p:extLst>
      <p:ext uri="{BB962C8B-B14F-4D97-AF65-F5344CB8AC3E}">
        <p14:creationId xmlns:p14="http://schemas.microsoft.com/office/powerpoint/2010/main" val="681734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Solitair </a:t>
            </a:r>
            <a:r>
              <a:rPr lang="nl-NL" dirty="0">
                <a:sym typeface="Wingdings" panose="05000000000000000000" pitchFamily="2" charset="2"/>
              </a:rPr>
              <a:t> onderdeel van: Apostolisch Genootschap dat expliciet samenwerkt met of voor anderen en andere organisaties, </a:t>
            </a:r>
            <a:r>
              <a:rPr lang="nl-NL" dirty="0" err="1">
                <a:sym typeface="Wingdings" panose="05000000000000000000" pitchFamily="2" charset="2"/>
              </a:rPr>
              <a:t>maw</a:t>
            </a:r>
            <a:r>
              <a:rPr lang="nl-NL" dirty="0">
                <a:sym typeface="Wingdings" panose="05000000000000000000" pitchFamily="2" charset="2"/>
              </a:rPr>
              <a:t> onderdeel van een ‘ecosysteem’. Bijv. VU, Centrum voor Religieus Humanisme, Humanistische Alliantie, initiatieven vanuit Maatschappelijke Betrokkenheid en </a:t>
            </a:r>
            <a:r>
              <a:rPr lang="nl-NL" dirty="0" err="1">
                <a:sym typeface="Wingdings" panose="05000000000000000000" pitchFamily="2" charset="2"/>
              </a:rPr>
              <a:t>iederal</a:t>
            </a:r>
            <a:r>
              <a:rPr lang="nl-NL" dirty="0">
                <a:sym typeface="Wingdings" panose="05000000000000000000" pitchFamily="2" charset="2"/>
              </a:rPr>
              <a:t>.</a:t>
            </a:r>
          </a:p>
          <a:p>
            <a:endParaRPr lang="nl-NL" dirty="0">
              <a:sym typeface="Wingdings" panose="05000000000000000000" pitchFamily="2" charset="2"/>
            </a:endParaRPr>
          </a:p>
          <a:p>
            <a:r>
              <a:rPr lang="nl-NL" dirty="0">
                <a:sym typeface="Wingdings" panose="05000000000000000000" pitchFamily="2" charset="2"/>
              </a:rPr>
              <a:t>Veel kleine </a:t>
            </a:r>
            <a:r>
              <a:rPr lang="nl-NL" dirty="0" err="1">
                <a:sym typeface="Wingdings" panose="05000000000000000000" pitchFamily="2" charset="2"/>
              </a:rPr>
              <a:t>communities</a:t>
            </a:r>
            <a:r>
              <a:rPr lang="nl-NL" dirty="0">
                <a:sym typeface="Wingdings" panose="05000000000000000000" pitchFamily="2" charset="2"/>
              </a:rPr>
              <a:t>: binnen </a:t>
            </a:r>
            <a:r>
              <a:rPr lang="nl-NL" dirty="0" err="1">
                <a:sym typeface="Wingdings" panose="05000000000000000000" pitchFamily="2" charset="2"/>
              </a:rPr>
              <a:t>Apgen</a:t>
            </a:r>
            <a:r>
              <a:rPr lang="nl-NL" dirty="0">
                <a:sym typeface="Wingdings" panose="05000000000000000000" pitchFamily="2" charset="2"/>
              </a:rPr>
              <a:t>, maar bijv. ook voortkomend uit </a:t>
            </a:r>
            <a:r>
              <a:rPr lang="nl-NL" dirty="0" err="1">
                <a:sym typeface="Wingdings" panose="05000000000000000000" pitchFamily="2" charset="2"/>
              </a:rPr>
              <a:t>iederal</a:t>
            </a:r>
            <a:r>
              <a:rPr lang="nl-NL" dirty="0">
                <a:sym typeface="Wingdings" panose="05000000000000000000" pitchFamily="2" charset="2"/>
              </a:rPr>
              <a:t>? </a:t>
            </a:r>
          </a:p>
          <a:p>
            <a:endParaRPr lang="nl-NL" dirty="0">
              <a:sym typeface="Wingdings" panose="05000000000000000000" pitchFamily="2" charset="2"/>
            </a:endParaRPr>
          </a:p>
          <a:p>
            <a:r>
              <a:rPr lang="nl-NL" dirty="0">
                <a:sym typeface="Wingdings" panose="05000000000000000000" pitchFamily="2" charset="2"/>
              </a:rPr>
              <a:t>Van ‘geloof + cultuur’ naar ‘essentie + relevantie’ ≠ vroeger niet relevant. </a:t>
            </a:r>
          </a:p>
          <a:p>
            <a:r>
              <a:rPr lang="nl-NL" dirty="0">
                <a:sym typeface="Wingdings" panose="05000000000000000000" pitchFamily="2" charset="2"/>
              </a:rPr>
              <a:t>Relevant = in het licht van andere keuzes (tijd = schaars), maar ook in het licht van context (micro: eigen leven &amp; macro: grote wereld, zie slide 23)</a:t>
            </a:r>
          </a:p>
          <a:p>
            <a:r>
              <a:rPr lang="nl-NL" dirty="0">
                <a:sym typeface="Wingdings" panose="05000000000000000000" pitchFamily="2" charset="2"/>
              </a:rPr>
              <a:t>Zie bijv. jaarthema ‘Samen in liefde de aarde bewonen’  van ‘in liefde werken aan een menswaardige wereld’ naar ‘in liefde werken aan een waardige wereld’ </a:t>
            </a:r>
            <a:r>
              <a:rPr lang="nl-NL" dirty="0" err="1">
                <a:sym typeface="Wingdings" panose="05000000000000000000" pitchFamily="2" charset="2"/>
              </a:rPr>
              <a:t>oid</a:t>
            </a:r>
            <a:endParaRPr lang="nl-NL" dirty="0">
              <a:sym typeface="Wingdings" panose="05000000000000000000" pitchFamily="2" charset="2"/>
            </a:endParaRPr>
          </a:p>
          <a:p>
            <a:endParaRPr lang="nl-NL" dirty="0">
              <a:sym typeface="Wingdings" panose="05000000000000000000" pitchFamily="2" charset="2"/>
            </a:endParaRPr>
          </a:p>
          <a:p>
            <a:r>
              <a:rPr lang="nl-NL" dirty="0">
                <a:sym typeface="Wingdings" panose="05000000000000000000" pitchFamily="2" charset="2"/>
              </a:rPr>
              <a:t>Organisatorisch ook:</a:t>
            </a:r>
          </a:p>
          <a:p>
            <a:pPr marL="171450" indent="-171450">
              <a:buFontTx/>
              <a:buChar char="-"/>
            </a:pPr>
            <a:r>
              <a:rPr lang="nl-NL" dirty="0">
                <a:sym typeface="Wingdings" panose="05000000000000000000" pitchFamily="2" charset="2"/>
              </a:rPr>
              <a:t>Van volgers naar makers (‘eigenaarschap’)</a:t>
            </a:r>
          </a:p>
          <a:p>
            <a:pPr marL="171450" indent="-171450">
              <a:buFontTx/>
              <a:buChar char="-"/>
            </a:pPr>
            <a:r>
              <a:rPr lang="nl-NL" dirty="0">
                <a:sym typeface="Wingdings" panose="05000000000000000000" pitchFamily="2" charset="2"/>
              </a:rPr>
              <a:t>Van centraal naar decentraal</a:t>
            </a:r>
          </a:p>
          <a:p>
            <a:pPr marL="171450" indent="-171450">
              <a:buFontTx/>
              <a:buChar char="-"/>
            </a:pPr>
            <a:endParaRPr lang="nl-NL" dirty="0">
              <a:sym typeface="Wingdings" panose="05000000000000000000" pitchFamily="2" charset="2"/>
            </a:endParaRPr>
          </a:p>
          <a:p>
            <a:pPr marL="171450" indent="-171450">
              <a:buFontTx/>
              <a:buChar char="-"/>
            </a:pPr>
            <a:r>
              <a:rPr lang="nl-NL" dirty="0">
                <a:sym typeface="Wingdings" panose="05000000000000000000" pitchFamily="2" charset="2"/>
              </a:rPr>
              <a:t>Bergen verzetten  ‘verlangen naar de open zee’ </a:t>
            </a:r>
          </a:p>
          <a:p>
            <a:pPr marL="171450" indent="-171450">
              <a:buFontTx/>
              <a:buChar char="-"/>
            </a:pPr>
            <a:r>
              <a:rPr lang="nl-NL" dirty="0">
                <a:sym typeface="Wingdings" panose="05000000000000000000" pitchFamily="2" charset="2"/>
              </a:rPr>
              <a:t>Kunnen we ons verhaal/onze essentie goed uitleggen?  campagne volgt</a:t>
            </a:r>
          </a:p>
          <a:p>
            <a:pPr marL="171450" indent="-171450">
              <a:buFontTx/>
              <a:buChar char="-"/>
            </a:pPr>
            <a:endParaRPr lang="nl-NL" dirty="0">
              <a:sym typeface="Wingdings" panose="05000000000000000000" pitchFamily="2" charset="2"/>
            </a:endParaRPr>
          </a:p>
          <a:p>
            <a:pPr marL="0" indent="0">
              <a:buFontTx/>
              <a:buNone/>
            </a:pPr>
            <a:r>
              <a:rPr lang="nl-NL" dirty="0">
                <a:sym typeface="Wingdings" panose="05000000000000000000" pitchFamily="2" charset="2"/>
              </a:rPr>
              <a:t>Wat blijft: de essentie  nabijheid, verdieping </a:t>
            </a:r>
            <a:r>
              <a:rPr lang="nl-NL">
                <a:sym typeface="Wingdings" panose="05000000000000000000" pitchFamily="2" charset="2"/>
              </a:rPr>
              <a:t>&amp; inspiratie</a:t>
            </a:r>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30</a:t>
            </a:fld>
            <a:endParaRPr lang="en-NL"/>
          </a:p>
        </p:txBody>
      </p:sp>
    </p:spTree>
    <p:extLst>
      <p:ext uri="{BB962C8B-B14F-4D97-AF65-F5344CB8AC3E}">
        <p14:creationId xmlns:p14="http://schemas.microsoft.com/office/powerpoint/2010/main" val="3317077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NB: niet enkel literatuur van of over het Apostolisch Genootschap.</a:t>
            </a:r>
          </a:p>
          <a:p>
            <a:endParaRPr lang="nl-NL" dirty="0"/>
          </a:p>
          <a:p>
            <a:r>
              <a:rPr lang="nl-NL" dirty="0"/>
              <a:t>Deze boeken zijn slechts een kleine (doch verdiepende) greep. </a:t>
            </a:r>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31</a:t>
            </a:fld>
            <a:endParaRPr lang="en-NL"/>
          </a:p>
        </p:txBody>
      </p:sp>
    </p:spTree>
    <p:extLst>
      <p:ext uri="{BB962C8B-B14F-4D97-AF65-F5344CB8AC3E}">
        <p14:creationId xmlns:p14="http://schemas.microsoft.com/office/powerpoint/2010/main" val="3961889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NB: niet enkel literatuur van of over het Apostolisch Genootschap.</a:t>
            </a:r>
          </a:p>
          <a:p>
            <a:endParaRPr lang="nl-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32</a:t>
            </a:fld>
            <a:endParaRPr lang="en-NL"/>
          </a:p>
        </p:txBody>
      </p:sp>
    </p:spTree>
    <p:extLst>
      <p:ext uri="{BB962C8B-B14F-4D97-AF65-F5344CB8AC3E}">
        <p14:creationId xmlns:p14="http://schemas.microsoft.com/office/powerpoint/2010/main" val="2724773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12</a:t>
            </a:fld>
            <a:endParaRPr lang="en-NL"/>
          </a:p>
        </p:txBody>
      </p:sp>
    </p:spTree>
    <p:extLst>
      <p:ext uri="{BB962C8B-B14F-4D97-AF65-F5344CB8AC3E}">
        <p14:creationId xmlns:p14="http://schemas.microsoft.com/office/powerpoint/2010/main" val="3033633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https://youtu.be/ApeiJUQWCC0?si=WC6Re42D_uztegz3</a:t>
            </a:r>
            <a:endParaRPr lang="en-NL" dirty="0"/>
          </a:p>
          <a:p>
            <a:endParaRPr lang="nl-NL" dirty="0"/>
          </a:p>
          <a:p>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13</a:t>
            </a:fld>
            <a:endParaRPr lang="en-NL"/>
          </a:p>
        </p:txBody>
      </p:sp>
    </p:spTree>
    <p:extLst>
      <p:ext uri="{BB962C8B-B14F-4D97-AF65-F5344CB8AC3E}">
        <p14:creationId xmlns:p14="http://schemas.microsoft.com/office/powerpoint/2010/main" val="890255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GK 64: Het licht van de liefde</a:t>
            </a:r>
          </a:p>
          <a:p>
            <a:endParaRPr lang="nl-NL" dirty="0"/>
          </a:p>
          <a:p>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14</a:t>
            </a:fld>
            <a:endParaRPr lang="en-NL"/>
          </a:p>
        </p:txBody>
      </p:sp>
    </p:spTree>
    <p:extLst>
      <p:ext uri="{BB962C8B-B14F-4D97-AF65-F5344CB8AC3E}">
        <p14:creationId xmlns:p14="http://schemas.microsoft.com/office/powerpoint/2010/main" val="3653301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2 cirkels: geen definities, wel associaties, kan per persoon verschillen (zie bollen) </a:t>
            </a:r>
            <a:r>
              <a:rPr lang="nl-NL" dirty="0">
                <a:sym typeface="Wingdings" panose="05000000000000000000" pitchFamily="2" charset="2"/>
              </a:rPr>
              <a:t> vrijzinnig karakter. </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a:p>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15</a:t>
            </a:fld>
            <a:endParaRPr lang="en-NL"/>
          </a:p>
        </p:txBody>
      </p:sp>
    </p:spTree>
    <p:extLst>
      <p:ext uri="{BB962C8B-B14F-4D97-AF65-F5344CB8AC3E}">
        <p14:creationId xmlns:p14="http://schemas.microsoft.com/office/powerpoint/2010/main" val="2071486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Voorbeeld van religieus-humanisme in (relatief) nieuwe muziek met nieuwe taal, </a:t>
            </a:r>
            <a:r>
              <a:rPr lang="nl-NL" dirty="0" err="1"/>
              <a:t>bijv</a:t>
            </a:r>
            <a:r>
              <a:rPr lang="nl-NL" dirty="0"/>
              <a:t>: Kind van het heelal: https://youtu.be/Lt-EMJGR2tg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a:p>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16</a:t>
            </a:fld>
            <a:endParaRPr lang="en-NL"/>
          </a:p>
        </p:txBody>
      </p:sp>
    </p:spTree>
    <p:extLst>
      <p:ext uri="{BB962C8B-B14F-4D97-AF65-F5344CB8AC3E}">
        <p14:creationId xmlns:p14="http://schemas.microsoft.com/office/powerpoint/2010/main" val="683097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Rood = religieuze taal</a:t>
            </a:r>
          </a:p>
          <a:p>
            <a:r>
              <a:rPr lang="nl-NL" dirty="0"/>
              <a:t>Blauw = humanistische taal</a:t>
            </a:r>
          </a:p>
          <a:p>
            <a:r>
              <a:rPr lang="nl-NL" dirty="0"/>
              <a:t>Geel = apostolische taal</a:t>
            </a:r>
          </a:p>
          <a:p>
            <a:endParaRPr lang="nl-NL" dirty="0"/>
          </a:p>
          <a:p>
            <a:r>
              <a:rPr lang="nl-NL" dirty="0"/>
              <a:t>Woorden als vertrouwen, moed, zin aan ons leven, zin aan ons bestaan, levensgeluk kunnen onder alle categorieën vallen.</a:t>
            </a:r>
          </a:p>
          <a:p>
            <a:endParaRPr lang="nl-NL" dirty="0"/>
          </a:p>
          <a:p>
            <a:r>
              <a:rPr lang="nl-NL" dirty="0"/>
              <a:t>Bron: Mini-lezing Hans Alma – Verlangen naar zin, 28-04-2024 in Dordrecht</a:t>
            </a:r>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17</a:t>
            </a:fld>
            <a:endParaRPr lang="en-NL"/>
          </a:p>
        </p:txBody>
      </p:sp>
    </p:spTree>
    <p:extLst>
      <p:ext uri="{BB962C8B-B14F-4D97-AF65-F5344CB8AC3E}">
        <p14:creationId xmlns:p14="http://schemas.microsoft.com/office/powerpoint/2010/main" val="3134233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Lied 18: Plaats van troost en kracht</a:t>
            </a:r>
          </a:p>
          <a:p>
            <a:r>
              <a:rPr lang="nl-NL" dirty="0"/>
              <a:t>Lied 29: De liefste plek</a:t>
            </a:r>
          </a:p>
          <a:p>
            <a:r>
              <a:rPr lang="nl-NL" dirty="0"/>
              <a:t>Lied 34: Gemeenschapszin</a:t>
            </a:r>
          </a:p>
          <a:p>
            <a:r>
              <a:rPr lang="nl-NL" dirty="0"/>
              <a:t>Lied 37: De gemeenschap</a:t>
            </a:r>
          </a:p>
          <a:p>
            <a:r>
              <a:rPr lang="nl-NL" dirty="0"/>
              <a:t>Lied 68: Een liefderijk huis</a:t>
            </a:r>
          </a:p>
          <a:p>
            <a:r>
              <a:rPr lang="nl-NL" dirty="0"/>
              <a:t>Lied 115: Het huis van vrede</a:t>
            </a:r>
          </a:p>
          <a:p>
            <a:r>
              <a:rPr lang="nl-NL" dirty="0"/>
              <a:t>Lied 125: Bron van liefde</a:t>
            </a:r>
          </a:p>
          <a:p>
            <a:r>
              <a:rPr lang="nl-NL" dirty="0"/>
              <a:t>Lied 134: Plaats van liefde en mededogen</a:t>
            </a:r>
            <a:endParaRPr lang="en-NL" dirty="0"/>
          </a:p>
        </p:txBody>
      </p:sp>
      <p:sp>
        <p:nvSpPr>
          <p:cNvPr id="4" name="Tijdelijke aanduiding voor dianummer 3"/>
          <p:cNvSpPr>
            <a:spLocks noGrp="1"/>
          </p:cNvSpPr>
          <p:nvPr>
            <p:ph type="sldNum" sz="quarter" idx="5"/>
          </p:nvPr>
        </p:nvSpPr>
        <p:spPr/>
        <p:txBody>
          <a:bodyPr/>
          <a:lstStyle/>
          <a:p>
            <a:fld id="{20F9313F-61BD-473C-9CC3-55B47E6556E1}" type="slidenum">
              <a:rPr lang="en-NL" smtClean="0"/>
              <a:t>18</a:t>
            </a:fld>
            <a:endParaRPr lang="en-NL"/>
          </a:p>
        </p:txBody>
      </p:sp>
    </p:spTree>
    <p:extLst>
      <p:ext uri="{BB962C8B-B14F-4D97-AF65-F5344CB8AC3E}">
        <p14:creationId xmlns:p14="http://schemas.microsoft.com/office/powerpoint/2010/main" val="27697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8EAF4-44FA-BCD3-672D-33DF2CF5D78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NL"/>
          </a:p>
        </p:txBody>
      </p:sp>
      <p:sp>
        <p:nvSpPr>
          <p:cNvPr id="3" name="Ondertitel 2">
            <a:extLst>
              <a:ext uri="{FF2B5EF4-FFF2-40B4-BE49-F238E27FC236}">
                <a16:creationId xmlns:a16="http://schemas.microsoft.com/office/drawing/2014/main" id="{E7EED1F1-49E3-673E-0DFB-2F786BC3A2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NL"/>
          </a:p>
        </p:txBody>
      </p:sp>
      <p:sp>
        <p:nvSpPr>
          <p:cNvPr id="4" name="Tijdelijke aanduiding voor datum 3">
            <a:extLst>
              <a:ext uri="{FF2B5EF4-FFF2-40B4-BE49-F238E27FC236}">
                <a16:creationId xmlns:a16="http://schemas.microsoft.com/office/drawing/2014/main" id="{BCAAD0DE-D7D8-EC0F-964A-EBD5DC956EFC}"/>
              </a:ext>
            </a:extLst>
          </p:cNvPr>
          <p:cNvSpPr>
            <a:spLocks noGrp="1"/>
          </p:cNvSpPr>
          <p:nvPr>
            <p:ph type="dt" sz="half" idx="10"/>
          </p:nvPr>
        </p:nvSpPr>
        <p:spPr/>
        <p:txBody>
          <a:bodyPr/>
          <a:lstStyle/>
          <a:p>
            <a:fld id="{AB88E70B-FF27-4E0D-A651-40AE179A553A}" type="datetimeFigureOut">
              <a:rPr lang="en-NL" smtClean="0"/>
              <a:t>25/10/2024</a:t>
            </a:fld>
            <a:endParaRPr lang="en-NL"/>
          </a:p>
        </p:txBody>
      </p:sp>
      <p:sp>
        <p:nvSpPr>
          <p:cNvPr id="5" name="Tijdelijke aanduiding voor voettekst 4">
            <a:extLst>
              <a:ext uri="{FF2B5EF4-FFF2-40B4-BE49-F238E27FC236}">
                <a16:creationId xmlns:a16="http://schemas.microsoft.com/office/drawing/2014/main" id="{AC878FF8-54BB-E3D5-F4FB-2E1FD870883D}"/>
              </a:ext>
            </a:extLst>
          </p:cNvPr>
          <p:cNvSpPr>
            <a:spLocks noGrp="1"/>
          </p:cNvSpPr>
          <p:nvPr>
            <p:ph type="ftr" sz="quarter" idx="11"/>
          </p:nvPr>
        </p:nvSpPr>
        <p:spPr/>
        <p:txBody>
          <a:bodyPr/>
          <a:lstStyle/>
          <a:p>
            <a:endParaRPr lang="en-NL"/>
          </a:p>
        </p:txBody>
      </p:sp>
      <p:sp>
        <p:nvSpPr>
          <p:cNvPr id="6" name="Tijdelijke aanduiding voor dianummer 5">
            <a:extLst>
              <a:ext uri="{FF2B5EF4-FFF2-40B4-BE49-F238E27FC236}">
                <a16:creationId xmlns:a16="http://schemas.microsoft.com/office/drawing/2014/main" id="{E10B5553-C1F5-F740-5A4B-B32C756A8F91}"/>
              </a:ext>
            </a:extLst>
          </p:cNvPr>
          <p:cNvSpPr>
            <a:spLocks noGrp="1"/>
          </p:cNvSpPr>
          <p:nvPr>
            <p:ph type="sldNum" sz="quarter" idx="12"/>
          </p:nvPr>
        </p:nvSpPr>
        <p:spPr/>
        <p:txBody>
          <a:bodyPr/>
          <a:lstStyle/>
          <a:p>
            <a:fld id="{E3E3EF31-B055-4A01-B0C5-DF95B5D2376E}" type="slidenum">
              <a:rPr lang="en-NL" smtClean="0"/>
              <a:t>‹nr.›</a:t>
            </a:fld>
            <a:endParaRPr lang="en-NL"/>
          </a:p>
        </p:txBody>
      </p:sp>
    </p:spTree>
    <p:extLst>
      <p:ext uri="{BB962C8B-B14F-4D97-AF65-F5344CB8AC3E}">
        <p14:creationId xmlns:p14="http://schemas.microsoft.com/office/powerpoint/2010/main" val="646558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E0DA83-347D-7DF4-8CDB-874F7A81F192}"/>
              </a:ext>
            </a:extLst>
          </p:cNvPr>
          <p:cNvSpPr>
            <a:spLocks noGrp="1"/>
          </p:cNvSpPr>
          <p:nvPr>
            <p:ph type="title"/>
          </p:nvPr>
        </p:nvSpPr>
        <p:spPr/>
        <p:txBody>
          <a:bodyPr/>
          <a:lstStyle/>
          <a:p>
            <a:r>
              <a:rPr lang="nl-NL"/>
              <a:t>Klik om stijl te bewerken</a:t>
            </a:r>
            <a:endParaRPr lang="en-NL"/>
          </a:p>
        </p:txBody>
      </p:sp>
      <p:sp>
        <p:nvSpPr>
          <p:cNvPr id="3" name="Tijdelijke aanduiding voor verticale tekst 2">
            <a:extLst>
              <a:ext uri="{FF2B5EF4-FFF2-40B4-BE49-F238E27FC236}">
                <a16:creationId xmlns:a16="http://schemas.microsoft.com/office/drawing/2014/main" id="{9F3AD981-B348-3D15-FD59-5BD5891BDD6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datum 3">
            <a:extLst>
              <a:ext uri="{FF2B5EF4-FFF2-40B4-BE49-F238E27FC236}">
                <a16:creationId xmlns:a16="http://schemas.microsoft.com/office/drawing/2014/main" id="{D1770A38-5A12-D9F4-E645-A96CD9979E01}"/>
              </a:ext>
            </a:extLst>
          </p:cNvPr>
          <p:cNvSpPr>
            <a:spLocks noGrp="1"/>
          </p:cNvSpPr>
          <p:nvPr>
            <p:ph type="dt" sz="half" idx="10"/>
          </p:nvPr>
        </p:nvSpPr>
        <p:spPr/>
        <p:txBody>
          <a:bodyPr/>
          <a:lstStyle/>
          <a:p>
            <a:fld id="{AB88E70B-FF27-4E0D-A651-40AE179A553A}" type="datetimeFigureOut">
              <a:rPr lang="en-NL" smtClean="0"/>
              <a:t>25/10/2024</a:t>
            </a:fld>
            <a:endParaRPr lang="en-NL"/>
          </a:p>
        </p:txBody>
      </p:sp>
      <p:sp>
        <p:nvSpPr>
          <p:cNvPr id="5" name="Tijdelijke aanduiding voor voettekst 4">
            <a:extLst>
              <a:ext uri="{FF2B5EF4-FFF2-40B4-BE49-F238E27FC236}">
                <a16:creationId xmlns:a16="http://schemas.microsoft.com/office/drawing/2014/main" id="{8DD25D1D-7687-408B-1B37-0057D48B6D58}"/>
              </a:ext>
            </a:extLst>
          </p:cNvPr>
          <p:cNvSpPr>
            <a:spLocks noGrp="1"/>
          </p:cNvSpPr>
          <p:nvPr>
            <p:ph type="ftr" sz="quarter" idx="11"/>
          </p:nvPr>
        </p:nvSpPr>
        <p:spPr/>
        <p:txBody>
          <a:bodyPr/>
          <a:lstStyle/>
          <a:p>
            <a:endParaRPr lang="en-NL"/>
          </a:p>
        </p:txBody>
      </p:sp>
      <p:sp>
        <p:nvSpPr>
          <p:cNvPr id="6" name="Tijdelijke aanduiding voor dianummer 5">
            <a:extLst>
              <a:ext uri="{FF2B5EF4-FFF2-40B4-BE49-F238E27FC236}">
                <a16:creationId xmlns:a16="http://schemas.microsoft.com/office/drawing/2014/main" id="{9C3074E9-C14C-B633-2C14-B9E6E7A3AC75}"/>
              </a:ext>
            </a:extLst>
          </p:cNvPr>
          <p:cNvSpPr>
            <a:spLocks noGrp="1"/>
          </p:cNvSpPr>
          <p:nvPr>
            <p:ph type="sldNum" sz="quarter" idx="12"/>
          </p:nvPr>
        </p:nvSpPr>
        <p:spPr/>
        <p:txBody>
          <a:bodyPr/>
          <a:lstStyle/>
          <a:p>
            <a:fld id="{E3E3EF31-B055-4A01-B0C5-DF95B5D2376E}" type="slidenum">
              <a:rPr lang="en-NL" smtClean="0"/>
              <a:t>‹nr.›</a:t>
            </a:fld>
            <a:endParaRPr lang="en-NL"/>
          </a:p>
        </p:txBody>
      </p:sp>
    </p:spTree>
    <p:extLst>
      <p:ext uri="{BB962C8B-B14F-4D97-AF65-F5344CB8AC3E}">
        <p14:creationId xmlns:p14="http://schemas.microsoft.com/office/powerpoint/2010/main" val="3899837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F5362D4-70C1-E539-580E-E5BE0C1F33AD}"/>
              </a:ext>
            </a:extLst>
          </p:cNvPr>
          <p:cNvSpPr>
            <a:spLocks noGrp="1"/>
          </p:cNvSpPr>
          <p:nvPr>
            <p:ph type="title" orient="vert"/>
          </p:nvPr>
        </p:nvSpPr>
        <p:spPr>
          <a:xfrm>
            <a:off x="8724900" y="365125"/>
            <a:ext cx="2628900" cy="5811838"/>
          </a:xfrm>
        </p:spPr>
        <p:txBody>
          <a:bodyPr vert="eaVert"/>
          <a:lstStyle/>
          <a:p>
            <a:r>
              <a:rPr lang="nl-NL"/>
              <a:t>Klik om stijl te bewerken</a:t>
            </a:r>
            <a:endParaRPr lang="en-NL"/>
          </a:p>
        </p:txBody>
      </p:sp>
      <p:sp>
        <p:nvSpPr>
          <p:cNvPr id="3" name="Tijdelijke aanduiding voor verticale tekst 2">
            <a:extLst>
              <a:ext uri="{FF2B5EF4-FFF2-40B4-BE49-F238E27FC236}">
                <a16:creationId xmlns:a16="http://schemas.microsoft.com/office/drawing/2014/main" id="{F329C6B3-0A13-17F4-B42C-58851E397D8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datum 3">
            <a:extLst>
              <a:ext uri="{FF2B5EF4-FFF2-40B4-BE49-F238E27FC236}">
                <a16:creationId xmlns:a16="http://schemas.microsoft.com/office/drawing/2014/main" id="{1FA75ACD-CEDE-AA51-3A43-6673DFC0BA9B}"/>
              </a:ext>
            </a:extLst>
          </p:cNvPr>
          <p:cNvSpPr>
            <a:spLocks noGrp="1"/>
          </p:cNvSpPr>
          <p:nvPr>
            <p:ph type="dt" sz="half" idx="10"/>
          </p:nvPr>
        </p:nvSpPr>
        <p:spPr/>
        <p:txBody>
          <a:bodyPr/>
          <a:lstStyle/>
          <a:p>
            <a:fld id="{AB88E70B-FF27-4E0D-A651-40AE179A553A}" type="datetimeFigureOut">
              <a:rPr lang="en-NL" smtClean="0"/>
              <a:t>25/10/2024</a:t>
            </a:fld>
            <a:endParaRPr lang="en-NL"/>
          </a:p>
        </p:txBody>
      </p:sp>
      <p:sp>
        <p:nvSpPr>
          <p:cNvPr id="5" name="Tijdelijke aanduiding voor voettekst 4">
            <a:extLst>
              <a:ext uri="{FF2B5EF4-FFF2-40B4-BE49-F238E27FC236}">
                <a16:creationId xmlns:a16="http://schemas.microsoft.com/office/drawing/2014/main" id="{E1D32742-21FD-E506-8712-3EC9FCB89101}"/>
              </a:ext>
            </a:extLst>
          </p:cNvPr>
          <p:cNvSpPr>
            <a:spLocks noGrp="1"/>
          </p:cNvSpPr>
          <p:nvPr>
            <p:ph type="ftr" sz="quarter" idx="11"/>
          </p:nvPr>
        </p:nvSpPr>
        <p:spPr/>
        <p:txBody>
          <a:bodyPr/>
          <a:lstStyle/>
          <a:p>
            <a:endParaRPr lang="en-NL"/>
          </a:p>
        </p:txBody>
      </p:sp>
      <p:sp>
        <p:nvSpPr>
          <p:cNvPr id="6" name="Tijdelijke aanduiding voor dianummer 5">
            <a:extLst>
              <a:ext uri="{FF2B5EF4-FFF2-40B4-BE49-F238E27FC236}">
                <a16:creationId xmlns:a16="http://schemas.microsoft.com/office/drawing/2014/main" id="{53F34D77-BE00-E116-6B43-E64357629056}"/>
              </a:ext>
            </a:extLst>
          </p:cNvPr>
          <p:cNvSpPr>
            <a:spLocks noGrp="1"/>
          </p:cNvSpPr>
          <p:nvPr>
            <p:ph type="sldNum" sz="quarter" idx="12"/>
          </p:nvPr>
        </p:nvSpPr>
        <p:spPr/>
        <p:txBody>
          <a:bodyPr/>
          <a:lstStyle/>
          <a:p>
            <a:fld id="{E3E3EF31-B055-4A01-B0C5-DF95B5D2376E}" type="slidenum">
              <a:rPr lang="en-NL" smtClean="0"/>
              <a:t>‹nr.›</a:t>
            </a:fld>
            <a:endParaRPr lang="en-NL"/>
          </a:p>
        </p:txBody>
      </p:sp>
    </p:spTree>
    <p:extLst>
      <p:ext uri="{BB962C8B-B14F-4D97-AF65-F5344CB8AC3E}">
        <p14:creationId xmlns:p14="http://schemas.microsoft.com/office/powerpoint/2010/main" val="1309731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C2AA46-8937-B1A7-FC92-D8E4ACAB8834}"/>
              </a:ext>
            </a:extLst>
          </p:cNvPr>
          <p:cNvSpPr>
            <a:spLocks noGrp="1"/>
          </p:cNvSpPr>
          <p:nvPr>
            <p:ph type="title"/>
          </p:nvPr>
        </p:nvSpPr>
        <p:spPr/>
        <p:txBody>
          <a:bodyPr/>
          <a:lstStyle/>
          <a:p>
            <a:r>
              <a:rPr lang="nl-NL"/>
              <a:t>Klik om stijl te bewerken</a:t>
            </a:r>
            <a:endParaRPr lang="en-NL"/>
          </a:p>
        </p:txBody>
      </p:sp>
      <p:sp>
        <p:nvSpPr>
          <p:cNvPr id="3" name="Tijdelijke aanduiding voor inhoud 2">
            <a:extLst>
              <a:ext uri="{FF2B5EF4-FFF2-40B4-BE49-F238E27FC236}">
                <a16:creationId xmlns:a16="http://schemas.microsoft.com/office/drawing/2014/main" id="{C4E7CD87-9F90-A95A-62E4-A6FEC340476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datum 3">
            <a:extLst>
              <a:ext uri="{FF2B5EF4-FFF2-40B4-BE49-F238E27FC236}">
                <a16:creationId xmlns:a16="http://schemas.microsoft.com/office/drawing/2014/main" id="{4DAC48C1-E7BB-E126-A662-1366F26B90FB}"/>
              </a:ext>
            </a:extLst>
          </p:cNvPr>
          <p:cNvSpPr>
            <a:spLocks noGrp="1"/>
          </p:cNvSpPr>
          <p:nvPr>
            <p:ph type="dt" sz="half" idx="10"/>
          </p:nvPr>
        </p:nvSpPr>
        <p:spPr/>
        <p:txBody>
          <a:bodyPr/>
          <a:lstStyle/>
          <a:p>
            <a:fld id="{AB88E70B-FF27-4E0D-A651-40AE179A553A}" type="datetimeFigureOut">
              <a:rPr lang="en-NL" smtClean="0"/>
              <a:t>25/10/2024</a:t>
            </a:fld>
            <a:endParaRPr lang="en-NL"/>
          </a:p>
        </p:txBody>
      </p:sp>
      <p:sp>
        <p:nvSpPr>
          <p:cNvPr id="5" name="Tijdelijke aanduiding voor voettekst 4">
            <a:extLst>
              <a:ext uri="{FF2B5EF4-FFF2-40B4-BE49-F238E27FC236}">
                <a16:creationId xmlns:a16="http://schemas.microsoft.com/office/drawing/2014/main" id="{84190C01-57D4-52DC-2A05-A5FCF41924D5}"/>
              </a:ext>
            </a:extLst>
          </p:cNvPr>
          <p:cNvSpPr>
            <a:spLocks noGrp="1"/>
          </p:cNvSpPr>
          <p:nvPr>
            <p:ph type="ftr" sz="quarter" idx="11"/>
          </p:nvPr>
        </p:nvSpPr>
        <p:spPr/>
        <p:txBody>
          <a:bodyPr/>
          <a:lstStyle/>
          <a:p>
            <a:endParaRPr lang="en-NL"/>
          </a:p>
        </p:txBody>
      </p:sp>
      <p:sp>
        <p:nvSpPr>
          <p:cNvPr id="6" name="Tijdelijke aanduiding voor dianummer 5">
            <a:extLst>
              <a:ext uri="{FF2B5EF4-FFF2-40B4-BE49-F238E27FC236}">
                <a16:creationId xmlns:a16="http://schemas.microsoft.com/office/drawing/2014/main" id="{035953EE-7469-DF9F-D778-F7368AEA873C}"/>
              </a:ext>
            </a:extLst>
          </p:cNvPr>
          <p:cNvSpPr>
            <a:spLocks noGrp="1"/>
          </p:cNvSpPr>
          <p:nvPr>
            <p:ph type="sldNum" sz="quarter" idx="12"/>
          </p:nvPr>
        </p:nvSpPr>
        <p:spPr/>
        <p:txBody>
          <a:bodyPr/>
          <a:lstStyle/>
          <a:p>
            <a:fld id="{E3E3EF31-B055-4A01-B0C5-DF95B5D2376E}" type="slidenum">
              <a:rPr lang="en-NL" smtClean="0"/>
              <a:t>‹nr.›</a:t>
            </a:fld>
            <a:endParaRPr lang="en-NL"/>
          </a:p>
        </p:txBody>
      </p:sp>
    </p:spTree>
    <p:extLst>
      <p:ext uri="{BB962C8B-B14F-4D97-AF65-F5344CB8AC3E}">
        <p14:creationId xmlns:p14="http://schemas.microsoft.com/office/powerpoint/2010/main" val="269040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011C32-0AB0-5938-D2A1-D9489704677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NL"/>
          </a:p>
        </p:txBody>
      </p:sp>
      <p:sp>
        <p:nvSpPr>
          <p:cNvPr id="3" name="Tijdelijke aanduiding voor tekst 2">
            <a:extLst>
              <a:ext uri="{FF2B5EF4-FFF2-40B4-BE49-F238E27FC236}">
                <a16:creationId xmlns:a16="http://schemas.microsoft.com/office/drawing/2014/main" id="{1038F726-2B48-B7C2-1479-67D2DE2F5E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C153010-E525-F192-9923-E23D00A6EF0C}"/>
              </a:ext>
            </a:extLst>
          </p:cNvPr>
          <p:cNvSpPr>
            <a:spLocks noGrp="1"/>
          </p:cNvSpPr>
          <p:nvPr>
            <p:ph type="dt" sz="half" idx="10"/>
          </p:nvPr>
        </p:nvSpPr>
        <p:spPr/>
        <p:txBody>
          <a:bodyPr/>
          <a:lstStyle/>
          <a:p>
            <a:fld id="{AB88E70B-FF27-4E0D-A651-40AE179A553A}" type="datetimeFigureOut">
              <a:rPr lang="en-NL" smtClean="0"/>
              <a:t>25/10/2024</a:t>
            </a:fld>
            <a:endParaRPr lang="en-NL"/>
          </a:p>
        </p:txBody>
      </p:sp>
      <p:sp>
        <p:nvSpPr>
          <p:cNvPr id="5" name="Tijdelijke aanduiding voor voettekst 4">
            <a:extLst>
              <a:ext uri="{FF2B5EF4-FFF2-40B4-BE49-F238E27FC236}">
                <a16:creationId xmlns:a16="http://schemas.microsoft.com/office/drawing/2014/main" id="{76BDF7C0-8AE5-DF16-E60A-06A1C067B13B}"/>
              </a:ext>
            </a:extLst>
          </p:cNvPr>
          <p:cNvSpPr>
            <a:spLocks noGrp="1"/>
          </p:cNvSpPr>
          <p:nvPr>
            <p:ph type="ftr" sz="quarter" idx="11"/>
          </p:nvPr>
        </p:nvSpPr>
        <p:spPr/>
        <p:txBody>
          <a:bodyPr/>
          <a:lstStyle/>
          <a:p>
            <a:endParaRPr lang="en-NL"/>
          </a:p>
        </p:txBody>
      </p:sp>
      <p:sp>
        <p:nvSpPr>
          <p:cNvPr id="6" name="Tijdelijke aanduiding voor dianummer 5">
            <a:extLst>
              <a:ext uri="{FF2B5EF4-FFF2-40B4-BE49-F238E27FC236}">
                <a16:creationId xmlns:a16="http://schemas.microsoft.com/office/drawing/2014/main" id="{8D6314F2-4E25-0D7C-E1B0-303A560A225B}"/>
              </a:ext>
            </a:extLst>
          </p:cNvPr>
          <p:cNvSpPr>
            <a:spLocks noGrp="1"/>
          </p:cNvSpPr>
          <p:nvPr>
            <p:ph type="sldNum" sz="quarter" idx="12"/>
          </p:nvPr>
        </p:nvSpPr>
        <p:spPr/>
        <p:txBody>
          <a:bodyPr/>
          <a:lstStyle/>
          <a:p>
            <a:fld id="{E3E3EF31-B055-4A01-B0C5-DF95B5D2376E}" type="slidenum">
              <a:rPr lang="en-NL" smtClean="0"/>
              <a:t>‹nr.›</a:t>
            </a:fld>
            <a:endParaRPr lang="en-NL"/>
          </a:p>
        </p:txBody>
      </p:sp>
    </p:spTree>
    <p:extLst>
      <p:ext uri="{BB962C8B-B14F-4D97-AF65-F5344CB8AC3E}">
        <p14:creationId xmlns:p14="http://schemas.microsoft.com/office/powerpoint/2010/main" val="1555464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53A93-C79D-1999-0A19-F2DC86408D88}"/>
              </a:ext>
            </a:extLst>
          </p:cNvPr>
          <p:cNvSpPr>
            <a:spLocks noGrp="1"/>
          </p:cNvSpPr>
          <p:nvPr>
            <p:ph type="title"/>
          </p:nvPr>
        </p:nvSpPr>
        <p:spPr/>
        <p:txBody>
          <a:bodyPr/>
          <a:lstStyle/>
          <a:p>
            <a:r>
              <a:rPr lang="nl-NL"/>
              <a:t>Klik om stijl te bewerken</a:t>
            </a:r>
            <a:endParaRPr lang="en-NL"/>
          </a:p>
        </p:txBody>
      </p:sp>
      <p:sp>
        <p:nvSpPr>
          <p:cNvPr id="3" name="Tijdelijke aanduiding voor inhoud 2">
            <a:extLst>
              <a:ext uri="{FF2B5EF4-FFF2-40B4-BE49-F238E27FC236}">
                <a16:creationId xmlns:a16="http://schemas.microsoft.com/office/drawing/2014/main" id="{A3B7E8A4-D7FF-61FB-7D92-26E7ADA247A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inhoud 3">
            <a:extLst>
              <a:ext uri="{FF2B5EF4-FFF2-40B4-BE49-F238E27FC236}">
                <a16:creationId xmlns:a16="http://schemas.microsoft.com/office/drawing/2014/main" id="{D4AC9875-728A-BE98-4C73-D11D5814823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5" name="Tijdelijke aanduiding voor datum 4">
            <a:extLst>
              <a:ext uri="{FF2B5EF4-FFF2-40B4-BE49-F238E27FC236}">
                <a16:creationId xmlns:a16="http://schemas.microsoft.com/office/drawing/2014/main" id="{FBB14585-93A2-2C6A-B5CB-E63F03142BA3}"/>
              </a:ext>
            </a:extLst>
          </p:cNvPr>
          <p:cNvSpPr>
            <a:spLocks noGrp="1"/>
          </p:cNvSpPr>
          <p:nvPr>
            <p:ph type="dt" sz="half" idx="10"/>
          </p:nvPr>
        </p:nvSpPr>
        <p:spPr/>
        <p:txBody>
          <a:bodyPr/>
          <a:lstStyle/>
          <a:p>
            <a:fld id="{AB88E70B-FF27-4E0D-A651-40AE179A553A}" type="datetimeFigureOut">
              <a:rPr lang="en-NL" smtClean="0"/>
              <a:t>25/10/2024</a:t>
            </a:fld>
            <a:endParaRPr lang="en-NL"/>
          </a:p>
        </p:txBody>
      </p:sp>
      <p:sp>
        <p:nvSpPr>
          <p:cNvPr id="6" name="Tijdelijke aanduiding voor voettekst 5">
            <a:extLst>
              <a:ext uri="{FF2B5EF4-FFF2-40B4-BE49-F238E27FC236}">
                <a16:creationId xmlns:a16="http://schemas.microsoft.com/office/drawing/2014/main" id="{369C0A70-7FCB-5213-A245-3670074F3EA4}"/>
              </a:ext>
            </a:extLst>
          </p:cNvPr>
          <p:cNvSpPr>
            <a:spLocks noGrp="1"/>
          </p:cNvSpPr>
          <p:nvPr>
            <p:ph type="ftr" sz="quarter" idx="11"/>
          </p:nvPr>
        </p:nvSpPr>
        <p:spPr/>
        <p:txBody>
          <a:bodyPr/>
          <a:lstStyle/>
          <a:p>
            <a:endParaRPr lang="en-NL"/>
          </a:p>
        </p:txBody>
      </p:sp>
      <p:sp>
        <p:nvSpPr>
          <p:cNvPr id="7" name="Tijdelijke aanduiding voor dianummer 6">
            <a:extLst>
              <a:ext uri="{FF2B5EF4-FFF2-40B4-BE49-F238E27FC236}">
                <a16:creationId xmlns:a16="http://schemas.microsoft.com/office/drawing/2014/main" id="{37517C43-1DA6-A462-F7F0-7B3D9BE07D59}"/>
              </a:ext>
            </a:extLst>
          </p:cNvPr>
          <p:cNvSpPr>
            <a:spLocks noGrp="1"/>
          </p:cNvSpPr>
          <p:nvPr>
            <p:ph type="sldNum" sz="quarter" idx="12"/>
          </p:nvPr>
        </p:nvSpPr>
        <p:spPr/>
        <p:txBody>
          <a:bodyPr/>
          <a:lstStyle/>
          <a:p>
            <a:fld id="{E3E3EF31-B055-4A01-B0C5-DF95B5D2376E}" type="slidenum">
              <a:rPr lang="en-NL" smtClean="0"/>
              <a:t>‹nr.›</a:t>
            </a:fld>
            <a:endParaRPr lang="en-NL"/>
          </a:p>
        </p:txBody>
      </p:sp>
    </p:spTree>
    <p:extLst>
      <p:ext uri="{BB962C8B-B14F-4D97-AF65-F5344CB8AC3E}">
        <p14:creationId xmlns:p14="http://schemas.microsoft.com/office/powerpoint/2010/main" val="1651491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1B1D59-1C08-C03B-AD56-AFEF204D7A66}"/>
              </a:ext>
            </a:extLst>
          </p:cNvPr>
          <p:cNvSpPr>
            <a:spLocks noGrp="1"/>
          </p:cNvSpPr>
          <p:nvPr>
            <p:ph type="title"/>
          </p:nvPr>
        </p:nvSpPr>
        <p:spPr>
          <a:xfrm>
            <a:off x="839788" y="365125"/>
            <a:ext cx="10515600" cy="1325563"/>
          </a:xfrm>
        </p:spPr>
        <p:txBody>
          <a:bodyPr/>
          <a:lstStyle/>
          <a:p>
            <a:r>
              <a:rPr lang="nl-NL"/>
              <a:t>Klik om stijl te bewerken</a:t>
            </a:r>
            <a:endParaRPr lang="en-NL"/>
          </a:p>
        </p:txBody>
      </p:sp>
      <p:sp>
        <p:nvSpPr>
          <p:cNvPr id="3" name="Tijdelijke aanduiding voor tekst 2">
            <a:extLst>
              <a:ext uri="{FF2B5EF4-FFF2-40B4-BE49-F238E27FC236}">
                <a16:creationId xmlns:a16="http://schemas.microsoft.com/office/drawing/2014/main" id="{93E178FD-A53E-043E-AB0D-364225865A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BD597F4-BEE7-22EB-A060-D4AA2CAE671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5" name="Tijdelijke aanduiding voor tekst 4">
            <a:extLst>
              <a:ext uri="{FF2B5EF4-FFF2-40B4-BE49-F238E27FC236}">
                <a16:creationId xmlns:a16="http://schemas.microsoft.com/office/drawing/2014/main" id="{5D7B0253-FB06-8CF9-7C80-409EDF8A41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3018FA1-E6DC-C4FA-2C6D-FBD53FD7004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7" name="Tijdelijke aanduiding voor datum 6">
            <a:extLst>
              <a:ext uri="{FF2B5EF4-FFF2-40B4-BE49-F238E27FC236}">
                <a16:creationId xmlns:a16="http://schemas.microsoft.com/office/drawing/2014/main" id="{090E3E45-2D80-A504-4FC1-9D5CD7F0F344}"/>
              </a:ext>
            </a:extLst>
          </p:cNvPr>
          <p:cNvSpPr>
            <a:spLocks noGrp="1"/>
          </p:cNvSpPr>
          <p:nvPr>
            <p:ph type="dt" sz="half" idx="10"/>
          </p:nvPr>
        </p:nvSpPr>
        <p:spPr/>
        <p:txBody>
          <a:bodyPr/>
          <a:lstStyle/>
          <a:p>
            <a:fld id="{AB88E70B-FF27-4E0D-A651-40AE179A553A}" type="datetimeFigureOut">
              <a:rPr lang="en-NL" smtClean="0"/>
              <a:t>25/10/2024</a:t>
            </a:fld>
            <a:endParaRPr lang="en-NL"/>
          </a:p>
        </p:txBody>
      </p:sp>
      <p:sp>
        <p:nvSpPr>
          <p:cNvPr id="8" name="Tijdelijke aanduiding voor voettekst 7">
            <a:extLst>
              <a:ext uri="{FF2B5EF4-FFF2-40B4-BE49-F238E27FC236}">
                <a16:creationId xmlns:a16="http://schemas.microsoft.com/office/drawing/2014/main" id="{5C549943-BA3D-7546-03C0-0FEA357CBF2C}"/>
              </a:ext>
            </a:extLst>
          </p:cNvPr>
          <p:cNvSpPr>
            <a:spLocks noGrp="1"/>
          </p:cNvSpPr>
          <p:nvPr>
            <p:ph type="ftr" sz="quarter" idx="11"/>
          </p:nvPr>
        </p:nvSpPr>
        <p:spPr/>
        <p:txBody>
          <a:bodyPr/>
          <a:lstStyle/>
          <a:p>
            <a:endParaRPr lang="en-NL"/>
          </a:p>
        </p:txBody>
      </p:sp>
      <p:sp>
        <p:nvSpPr>
          <p:cNvPr id="9" name="Tijdelijke aanduiding voor dianummer 8">
            <a:extLst>
              <a:ext uri="{FF2B5EF4-FFF2-40B4-BE49-F238E27FC236}">
                <a16:creationId xmlns:a16="http://schemas.microsoft.com/office/drawing/2014/main" id="{6B1BD4BE-DDDE-EFE5-B618-DC567A397099}"/>
              </a:ext>
            </a:extLst>
          </p:cNvPr>
          <p:cNvSpPr>
            <a:spLocks noGrp="1"/>
          </p:cNvSpPr>
          <p:nvPr>
            <p:ph type="sldNum" sz="quarter" idx="12"/>
          </p:nvPr>
        </p:nvSpPr>
        <p:spPr/>
        <p:txBody>
          <a:bodyPr/>
          <a:lstStyle/>
          <a:p>
            <a:fld id="{E3E3EF31-B055-4A01-B0C5-DF95B5D2376E}" type="slidenum">
              <a:rPr lang="en-NL" smtClean="0"/>
              <a:t>‹nr.›</a:t>
            </a:fld>
            <a:endParaRPr lang="en-NL"/>
          </a:p>
        </p:txBody>
      </p:sp>
    </p:spTree>
    <p:extLst>
      <p:ext uri="{BB962C8B-B14F-4D97-AF65-F5344CB8AC3E}">
        <p14:creationId xmlns:p14="http://schemas.microsoft.com/office/powerpoint/2010/main" val="3322678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3C7F8E-92C9-5B3F-F1B5-DB6B64B349BA}"/>
              </a:ext>
            </a:extLst>
          </p:cNvPr>
          <p:cNvSpPr>
            <a:spLocks noGrp="1"/>
          </p:cNvSpPr>
          <p:nvPr>
            <p:ph type="title"/>
          </p:nvPr>
        </p:nvSpPr>
        <p:spPr/>
        <p:txBody>
          <a:bodyPr/>
          <a:lstStyle/>
          <a:p>
            <a:r>
              <a:rPr lang="nl-NL"/>
              <a:t>Klik om stijl te bewerken</a:t>
            </a:r>
            <a:endParaRPr lang="en-NL"/>
          </a:p>
        </p:txBody>
      </p:sp>
      <p:sp>
        <p:nvSpPr>
          <p:cNvPr id="3" name="Tijdelijke aanduiding voor datum 2">
            <a:extLst>
              <a:ext uri="{FF2B5EF4-FFF2-40B4-BE49-F238E27FC236}">
                <a16:creationId xmlns:a16="http://schemas.microsoft.com/office/drawing/2014/main" id="{8CFCB18F-6ABA-9982-17CC-676B49987E0F}"/>
              </a:ext>
            </a:extLst>
          </p:cNvPr>
          <p:cNvSpPr>
            <a:spLocks noGrp="1"/>
          </p:cNvSpPr>
          <p:nvPr>
            <p:ph type="dt" sz="half" idx="10"/>
          </p:nvPr>
        </p:nvSpPr>
        <p:spPr/>
        <p:txBody>
          <a:bodyPr/>
          <a:lstStyle/>
          <a:p>
            <a:fld id="{AB88E70B-FF27-4E0D-A651-40AE179A553A}" type="datetimeFigureOut">
              <a:rPr lang="en-NL" smtClean="0"/>
              <a:t>25/10/2024</a:t>
            </a:fld>
            <a:endParaRPr lang="en-NL"/>
          </a:p>
        </p:txBody>
      </p:sp>
      <p:sp>
        <p:nvSpPr>
          <p:cNvPr id="4" name="Tijdelijke aanduiding voor voettekst 3">
            <a:extLst>
              <a:ext uri="{FF2B5EF4-FFF2-40B4-BE49-F238E27FC236}">
                <a16:creationId xmlns:a16="http://schemas.microsoft.com/office/drawing/2014/main" id="{6C3F2227-9C55-9B00-1DE6-5E006C067935}"/>
              </a:ext>
            </a:extLst>
          </p:cNvPr>
          <p:cNvSpPr>
            <a:spLocks noGrp="1"/>
          </p:cNvSpPr>
          <p:nvPr>
            <p:ph type="ftr" sz="quarter" idx="11"/>
          </p:nvPr>
        </p:nvSpPr>
        <p:spPr/>
        <p:txBody>
          <a:bodyPr/>
          <a:lstStyle/>
          <a:p>
            <a:endParaRPr lang="en-NL"/>
          </a:p>
        </p:txBody>
      </p:sp>
      <p:sp>
        <p:nvSpPr>
          <p:cNvPr id="5" name="Tijdelijke aanduiding voor dianummer 4">
            <a:extLst>
              <a:ext uri="{FF2B5EF4-FFF2-40B4-BE49-F238E27FC236}">
                <a16:creationId xmlns:a16="http://schemas.microsoft.com/office/drawing/2014/main" id="{22F46961-9E4A-7F43-7BE2-EE8A8362175B}"/>
              </a:ext>
            </a:extLst>
          </p:cNvPr>
          <p:cNvSpPr>
            <a:spLocks noGrp="1"/>
          </p:cNvSpPr>
          <p:nvPr>
            <p:ph type="sldNum" sz="quarter" idx="12"/>
          </p:nvPr>
        </p:nvSpPr>
        <p:spPr/>
        <p:txBody>
          <a:bodyPr/>
          <a:lstStyle/>
          <a:p>
            <a:fld id="{E3E3EF31-B055-4A01-B0C5-DF95B5D2376E}" type="slidenum">
              <a:rPr lang="en-NL" smtClean="0"/>
              <a:t>‹nr.›</a:t>
            </a:fld>
            <a:endParaRPr lang="en-NL"/>
          </a:p>
        </p:txBody>
      </p:sp>
    </p:spTree>
    <p:extLst>
      <p:ext uri="{BB962C8B-B14F-4D97-AF65-F5344CB8AC3E}">
        <p14:creationId xmlns:p14="http://schemas.microsoft.com/office/powerpoint/2010/main" val="1720923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2ECA8E0-5D07-68C4-7D10-BF22AC5AF960}"/>
              </a:ext>
            </a:extLst>
          </p:cNvPr>
          <p:cNvSpPr>
            <a:spLocks noGrp="1"/>
          </p:cNvSpPr>
          <p:nvPr>
            <p:ph type="dt" sz="half" idx="10"/>
          </p:nvPr>
        </p:nvSpPr>
        <p:spPr/>
        <p:txBody>
          <a:bodyPr/>
          <a:lstStyle/>
          <a:p>
            <a:fld id="{AB88E70B-FF27-4E0D-A651-40AE179A553A}" type="datetimeFigureOut">
              <a:rPr lang="en-NL" smtClean="0"/>
              <a:t>25/10/2024</a:t>
            </a:fld>
            <a:endParaRPr lang="en-NL"/>
          </a:p>
        </p:txBody>
      </p:sp>
      <p:sp>
        <p:nvSpPr>
          <p:cNvPr id="3" name="Tijdelijke aanduiding voor voettekst 2">
            <a:extLst>
              <a:ext uri="{FF2B5EF4-FFF2-40B4-BE49-F238E27FC236}">
                <a16:creationId xmlns:a16="http://schemas.microsoft.com/office/drawing/2014/main" id="{EC984637-8F2B-5BE8-FC05-64EFC34B9EBE}"/>
              </a:ext>
            </a:extLst>
          </p:cNvPr>
          <p:cNvSpPr>
            <a:spLocks noGrp="1"/>
          </p:cNvSpPr>
          <p:nvPr>
            <p:ph type="ftr" sz="quarter" idx="11"/>
          </p:nvPr>
        </p:nvSpPr>
        <p:spPr/>
        <p:txBody>
          <a:bodyPr/>
          <a:lstStyle/>
          <a:p>
            <a:endParaRPr lang="en-NL"/>
          </a:p>
        </p:txBody>
      </p:sp>
      <p:sp>
        <p:nvSpPr>
          <p:cNvPr id="4" name="Tijdelijke aanduiding voor dianummer 3">
            <a:extLst>
              <a:ext uri="{FF2B5EF4-FFF2-40B4-BE49-F238E27FC236}">
                <a16:creationId xmlns:a16="http://schemas.microsoft.com/office/drawing/2014/main" id="{2021C532-B4D3-6508-B5F9-7A8A00DFB5F2}"/>
              </a:ext>
            </a:extLst>
          </p:cNvPr>
          <p:cNvSpPr>
            <a:spLocks noGrp="1"/>
          </p:cNvSpPr>
          <p:nvPr>
            <p:ph type="sldNum" sz="quarter" idx="12"/>
          </p:nvPr>
        </p:nvSpPr>
        <p:spPr/>
        <p:txBody>
          <a:bodyPr/>
          <a:lstStyle/>
          <a:p>
            <a:fld id="{E3E3EF31-B055-4A01-B0C5-DF95B5D2376E}" type="slidenum">
              <a:rPr lang="en-NL" smtClean="0"/>
              <a:t>‹nr.›</a:t>
            </a:fld>
            <a:endParaRPr lang="en-NL"/>
          </a:p>
        </p:txBody>
      </p:sp>
    </p:spTree>
    <p:extLst>
      <p:ext uri="{BB962C8B-B14F-4D97-AF65-F5344CB8AC3E}">
        <p14:creationId xmlns:p14="http://schemas.microsoft.com/office/powerpoint/2010/main" val="3687837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EDE6D6-326E-6476-53F8-2E0407A48CF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NL"/>
          </a:p>
        </p:txBody>
      </p:sp>
      <p:sp>
        <p:nvSpPr>
          <p:cNvPr id="3" name="Tijdelijke aanduiding voor inhoud 2">
            <a:extLst>
              <a:ext uri="{FF2B5EF4-FFF2-40B4-BE49-F238E27FC236}">
                <a16:creationId xmlns:a16="http://schemas.microsoft.com/office/drawing/2014/main" id="{89C8871C-4874-C978-FA74-9E725D8C06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tekst 3">
            <a:extLst>
              <a:ext uri="{FF2B5EF4-FFF2-40B4-BE49-F238E27FC236}">
                <a16:creationId xmlns:a16="http://schemas.microsoft.com/office/drawing/2014/main" id="{FD462F4A-65E3-41FA-0FCA-53CC2FAAC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92BEC73-ECB2-F393-4B7C-5CFD67FB1BDF}"/>
              </a:ext>
            </a:extLst>
          </p:cNvPr>
          <p:cNvSpPr>
            <a:spLocks noGrp="1"/>
          </p:cNvSpPr>
          <p:nvPr>
            <p:ph type="dt" sz="half" idx="10"/>
          </p:nvPr>
        </p:nvSpPr>
        <p:spPr/>
        <p:txBody>
          <a:bodyPr/>
          <a:lstStyle/>
          <a:p>
            <a:fld id="{AB88E70B-FF27-4E0D-A651-40AE179A553A}" type="datetimeFigureOut">
              <a:rPr lang="en-NL" smtClean="0"/>
              <a:t>25/10/2024</a:t>
            </a:fld>
            <a:endParaRPr lang="en-NL"/>
          </a:p>
        </p:txBody>
      </p:sp>
      <p:sp>
        <p:nvSpPr>
          <p:cNvPr id="6" name="Tijdelijke aanduiding voor voettekst 5">
            <a:extLst>
              <a:ext uri="{FF2B5EF4-FFF2-40B4-BE49-F238E27FC236}">
                <a16:creationId xmlns:a16="http://schemas.microsoft.com/office/drawing/2014/main" id="{FFDE306D-9CD9-12CF-4A20-736918A3A2DE}"/>
              </a:ext>
            </a:extLst>
          </p:cNvPr>
          <p:cNvSpPr>
            <a:spLocks noGrp="1"/>
          </p:cNvSpPr>
          <p:nvPr>
            <p:ph type="ftr" sz="quarter" idx="11"/>
          </p:nvPr>
        </p:nvSpPr>
        <p:spPr/>
        <p:txBody>
          <a:bodyPr/>
          <a:lstStyle/>
          <a:p>
            <a:endParaRPr lang="en-NL"/>
          </a:p>
        </p:txBody>
      </p:sp>
      <p:sp>
        <p:nvSpPr>
          <p:cNvPr id="7" name="Tijdelijke aanduiding voor dianummer 6">
            <a:extLst>
              <a:ext uri="{FF2B5EF4-FFF2-40B4-BE49-F238E27FC236}">
                <a16:creationId xmlns:a16="http://schemas.microsoft.com/office/drawing/2014/main" id="{7D6392D1-7E89-279A-EE36-28817AAAB4D1}"/>
              </a:ext>
            </a:extLst>
          </p:cNvPr>
          <p:cNvSpPr>
            <a:spLocks noGrp="1"/>
          </p:cNvSpPr>
          <p:nvPr>
            <p:ph type="sldNum" sz="quarter" idx="12"/>
          </p:nvPr>
        </p:nvSpPr>
        <p:spPr/>
        <p:txBody>
          <a:bodyPr/>
          <a:lstStyle/>
          <a:p>
            <a:fld id="{E3E3EF31-B055-4A01-B0C5-DF95B5D2376E}" type="slidenum">
              <a:rPr lang="en-NL" smtClean="0"/>
              <a:t>‹nr.›</a:t>
            </a:fld>
            <a:endParaRPr lang="en-NL"/>
          </a:p>
        </p:txBody>
      </p:sp>
    </p:spTree>
    <p:extLst>
      <p:ext uri="{BB962C8B-B14F-4D97-AF65-F5344CB8AC3E}">
        <p14:creationId xmlns:p14="http://schemas.microsoft.com/office/powerpoint/2010/main" val="953480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9ADB-1121-A5C4-E953-9A02C75EED3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NL"/>
          </a:p>
        </p:txBody>
      </p:sp>
      <p:sp>
        <p:nvSpPr>
          <p:cNvPr id="3" name="Tijdelijke aanduiding voor afbeelding 2">
            <a:extLst>
              <a:ext uri="{FF2B5EF4-FFF2-40B4-BE49-F238E27FC236}">
                <a16:creationId xmlns:a16="http://schemas.microsoft.com/office/drawing/2014/main" id="{ADFD262D-C49C-7394-40F0-CFE0EDFDD2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ijdelijke aanduiding voor tekst 3">
            <a:extLst>
              <a:ext uri="{FF2B5EF4-FFF2-40B4-BE49-F238E27FC236}">
                <a16:creationId xmlns:a16="http://schemas.microsoft.com/office/drawing/2014/main" id="{6FCB95A1-1F16-849E-6A71-E925611AD8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F1565C1-C872-17D0-5723-792F0F86B1D4}"/>
              </a:ext>
            </a:extLst>
          </p:cNvPr>
          <p:cNvSpPr>
            <a:spLocks noGrp="1"/>
          </p:cNvSpPr>
          <p:nvPr>
            <p:ph type="dt" sz="half" idx="10"/>
          </p:nvPr>
        </p:nvSpPr>
        <p:spPr/>
        <p:txBody>
          <a:bodyPr/>
          <a:lstStyle/>
          <a:p>
            <a:fld id="{AB88E70B-FF27-4E0D-A651-40AE179A553A}" type="datetimeFigureOut">
              <a:rPr lang="en-NL" smtClean="0"/>
              <a:t>25/10/2024</a:t>
            </a:fld>
            <a:endParaRPr lang="en-NL"/>
          </a:p>
        </p:txBody>
      </p:sp>
      <p:sp>
        <p:nvSpPr>
          <p:cNvPr id="6" name="Tijdelijke aanduiding voor voettekst 5">
            <a:extLst>
              <a:ext uri="{FF2B5EF4-FFF2-40B4-BE49-F238E27FC236}">
                <a16:creationId xmlns:a16="http://schemas.microsoft.com/office/drawing/2014/main" id="{AAB3E55A-A360-F0D4-6A4C-435DC063D143}"/>
              </a:ext>
            </a:extLst>
          </p:cNvPr>
          <p:cNvSpPr>
            <a:spLocks noGrp="1"/>
          </p:cNvSpPr>
          <p:nvPr>
            <p:ph type="ftr" sz="quarter" idx="11"/>
          </p:nvPr>
        </p:nvSpPr>
        <p:spPr/>
        <p:txBody>
          <a:bodyPr/>
          <a:lstStyle/>
          <a:p>
            <a:endParaRPr lang="en-NL"/>
          </a:p>
        </p:txBody>
      </p:sp>
      <p:sp>
        <p:nvSpPr>
          <p:cNvPr id="7" name="Tijdelijke aanduiding voor dianummer 6">
            <a:extLst>
              <a:ext uri="{FF2B5EF4-FFF2-40B4-BE49-F238E27FC236}">
                <a16:creationId xmlns:a16="http://schemas.microsoft.com/office/drawing/2014/main" id="{CC1F8692-50AA-2C90-E27D-B24F492427B6}"/>
              </a:ext>
            </a:extLst>
          </p:cNvPr>
          <p:cNvSpPr>
            <a:spLocks noGrp="1"/>
          </p:cNvSpPr>
          <p:nvPr>
            <p:ph type="sldNum" sz="quarter" idx="12"/>
          </p:nvPr>
        </p:nvSpPr>
        <p:spPr/>
        <p:txBody>
          <a:bodyPr/>
          <a:lstStyle/>
          <a:p>
            <a:fld id="{E3E3EF31-B055-4A01-B0C5-DF95B5D2376E}" type="slidenum">
              <a:rPr lang="en-NL" smtClean="0"/>
              <a:t>‹nr.›</a:t>
            </a:fld>
            <a:endParaRPr lang="en-NL"/>
          </a:p>
        </p:txBody>
      </p:sp>
    </p:spTree>
    <p:extLst>
      <p:ext uri="{BB962C8B-B14F-4D97-AF65-F5344CB8AC3E}">
        <p14:creationId xmlns:p14="http://schemas.microsoft.com/office/powerpoint/2010/main" val="679477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0292170-A850-49B6-83A1-A082C63EEC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NL"/>
          </a:p>
        </p:txBody>
      </p:sp>
      <p:sp>
        <p:nvSpPr>
          <p:cNvPr id="3" name="Tijdelijke aanduiding voor tekst 2">
            <a:extLst>
              <a:ext uri="{FF2B5EF4-FFF2-40B4-BE49-F238E27FC236}">
                <a16:creationId xmlns:a16="http://schemas.microsoft.com/office/drawing/2014/main" id="{9B9268B6-FD14-BE13-046E-5B1037028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datum 3">
            <a:extLst>
              <a:ext uri="{FF2B5EF4-FFF2-40B4-BE49-F238E27FC236}">
                <a16:creationId xmlns:a16="http://schemas.microsoft.com/office/drawing/2014/main" id="{F82E3712-EB2F-8603-3CF8-336B1BC6CD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88E70B-FF27-4E0D-A651-40AE179A553A}" type="datetimeFigureOut">
              <a:rPr lang="en-NL" smtClean="0"/>
              <a:t>25/10/2024</a:t>
            </a:fld>
            <a:endParaRPr lang="en-NL"/>
          </a:p>
        </p:txBody>
      </p:sp>
      <p:sp>
        <p:nvSpPr>
          <p:cNvPr id="5" name="Tijdelijke aanduiding voor voettekst 4">
            <a:extLst>
              <a:ext uri="{FF2B5EF4-FFF2-40B4-BE49-F238E27FC236}">
                <a16:creationId xmlns:a16="http://schemas.microsoft.com/office/drawing/2014/main" id="{F5519A08-6088-2C63-ADEF-CDF87FF792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Tijdelijke aanduiding voor dianummer 5">
            <a:extLst>
              <a:ext uri="{FF2B5EF4-FFF2-40B4-BE49-F238E27FC236}">
                <a16:creationId xmlns:a16="http://schemas.microsoft.com/office/drawing/2014/main" id="{3B9A98EC-1B87-C6AC-2025-0EA8B152D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E3EF31-B055-4A01-B0C5-DF95B5D2376E}" type="slidenum">
              <a:rPr lang="en-NL" smtClean="0"/>
              <a:t>‹nr.›</a:t>
            </a:fld>
            <a:endParaRPr lang="en-NL"/>
          </a:p>
        </p:txBody>
      </p:sp>
    </p:spTree>
    <p:extLst>
      <p:ext uri="{BB962C8B-B14F-4D97-AF65-F5344CB8AC3E}">
        <p14:creationId xmlns:p14="http://schemas.microsoft.com/office/powerpoint/2010/main" val="3868616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Ftk8xXWPXzc"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jbhtk_5kQ-Q?feature=oembed"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Lt-EMJGR2tg?feature=oembed" TargetMode="Externa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QGugIhS4R_Q?start=4125&amp;feature=oembed" TargetMode="Externa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apgen.nl/wijstellenhierdevrage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vimeo.com/653611677/729e632b88" TargetMode="External"/><Relationship Id="rId5" Type="http://schemas.openxmlformats.org/officeDocument/2006/relationships/hyperlink" Target="https://www.youtube.com/live/33-ZTydAaX0?si=Q-mYo3XdYFOiwWpd" TargetMode="External"/><Relationship Id="rId4" Type="http://schemas.openxmlformats.org/officeDocument/2006/relationships/hyperlink" Target="https://youtu.be/QGugIhS4R_Q?si=sv-eKJ_PyydrZ_5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00CE87B-C97B-161B-F020-D5ED87D97B10}"/>
              </a:ext>
            </a:extLst>
          </p:cNvPr>
          <p:cNvSpPr>
            <a:spLocks noGrp="1"/>
          </p:cNvSpPr>
          <p:nvPr>
            <p:ph type="title"/>
          </p:nvPr>
        </p:nvSpPr>
        <p:spPr>
          <a:xfrm>
            <a:off x="1152939" y="318052"/>
            <a:ext cx="9886122" cy="700156"/>
          </a:xfrm>
        </p:spPr>
        <p:txBody>
          <a:bodyPr>
            <a:normAutofit/>
          </a:bodyPr>
          <a:lstStyle/>
          <a:p>
            <a:pPr algn="ctr"/>
            <a:r>
              <a:rPr lang="en-US" sz="4400" b="1" dirty="0" err="1">
                <a:solidFill>
                  <a:schemeClr val="accent6"/>
                </a:solidFill>
                <a:latin typeface="+mn-lt"/>
              </a:rPr>
              <a:t>Drieluik</a:t>
            </a:r>
            <a:r>
              <a:rPr lang="en-US" sz="4400" b="1" dirty="0">
                <a:solidFill>
                  <a:schemeClr val="accent6"/>
                </a:solidFill>
                <a:latin typeface="+mn-lt"/>
              </a:rPr>
              <a:t> “Wie </a:t>
            </a:r>
            <a:r>
              <a:rPr lang="en-US" sz="4400" b="1" dirty="0" err="1">
                <a:solidFill>
                  <a:schemeClr val="accent6"/>
                </a:solidFill>
                <a:latin typeface="+mn-lt"/>
              </a:rPr>
              <a:t>zijn</a:t>
            </a:r>
            <a:r>
              <a:rPr lang="en-US" sz="4400" b="1" dirty="0">
                <a:solidFill>
                  <a:schemeClr val="accent6"/>
                </a:solidFill>
                <a:latin typeface="+mn-lt"/>
              </a:rPr>
              <a:t> </a:t>
            </a:r>
            <a:r>
              <a:rPr lang="en-US" sz="4400" b="1" dirty="0" err="1">
                <a:solidFill>
                  <a:schemeClr val="accent6"/>
                </a:solidFill>
                <a:latin typeface="+mn-lt"/>
              </a:rPr>
              <a:t>wij</a:t>
            </a:r>
            <a:r>
              <a:rPr lang="en-US" sz="4400" b="1" dirty="0">
                <a:solidFill>
                  <a:schemeClr val="accent6"/>
                </a:solidFill>
                <a:latin typeface="+mn-lt"/>
              </a:rPr>
              <a:t>?”</a:t>
            </a:r>
            <a:endParaRPr lang="en-NL" sz="4400" dirty="0">
              <a:solidFill>
                <a:schemeClr val="accent2"/>
              </a:solidFill>
              <a:latin typeface="+mn-lt"/>
            </a:endParaRPr>
          </a:p>
        </p:txBody>
      </p:sp>
      <p:sp>
        <p:nvSpPr>
          <p:cNvPr id="6" name="Tijdelijke aanduiding voor tekst 5">
            <a:extLst>
              <a:ext uri="{FF2B5EF4-FFF2-40B4-BE49-F238E27FC236}">
                <a16:creationId xmlns:a16="http://schemas.microsoft.com/office/drawing/2014/main" id="{292BBF84-156A-0B70-6372-A39FCE6FA729}"/>
              </a:ext>
            </a:extLst>
          </p:cNvPr>
          <p:cNvSpPr>
            <a:spLocks noGrp="1"/>
          </p:cNvSpPr>
          <p:nvPr>
            <p:ph type="body" sz="half" idx="2"/>
          </p:nvPr>
        </p:nvSpPr>
        <p:spPr>
          <a:xfrm>
            <a:off x="3040594" y="6047409"/>
            <a:ext cx="5791095" cy="700156"/>
          </a:xfrm>
        </p:spPr>
        <p:txBody>
          <a:bodyPr>
            <a:normAutofit/>
          </a:bodyPr>
          <a:lstStyle/>
          <a:p>
            <a:pPr algn="ctr"/>
            <a:r>
              <a:rPr lang="en-US" sz="2800" b="1" dirty="0" err="1">
                <a:solidFill>
                  <a:schemeClr val="accent2"/>
                </a:solidFill>
              </a:rPr>
              <a:t>Deel</a:t>
            </a:r>
            <a:r>
              <a:rPr lang="en-US" sz="2800" b="1" dirty="0">
                <a:solidFill>
                  <a:schemeClr val="accent2"/>
                </a:solidFill>
              </a:rPr>
              <a:t> 1: </a:t>
            </a:r>
            <a:r>
              <a:rPr lang="en-US" sz="2800" b="1" dirty="0" err="1">
                <a:solidFill>
                  <a:schemeClr val="accent2"/>
                </a:solidFill>
              </a:rPr>
              <a:t>Waar</a:t>
            </a:r>
            <a:r>
              <a:rPr lang="en-US" sz="2800" b="1" dirty="0">
                <a:solidFill>
                  <a:schemeClr val="accent2"/>
                </a:solidFill>
              </a:rPr>
              <a:t> </a:t>
            </a:r>
            <a:r>
              <a:rPr lang="en-US" sz="2800" b="1" dirty="0" err="1">
                <a:solidFill>
                  <a:schemeClr val="accent2"/>
                </a:solidFill>
              </a:rPr>
              <a:t>komen</a:t>
            </a:r>
            <a:r>
              <a:rPr lang="en-US" sz="2800" b="1" dirty="0">
                <a:solidFill>
                  <a:schemeClr val="accent2"/>
                </a:solidFill>
              </a:rPr>
              <a:t> we </a:t>
            </a:r>
            <a:r>
              <a:rPr lang="en-US" sz="2800" b="1" dirty="0" err="1">
                <a:solidFill>
                  <a:schemeClr val="accent2"/>
                </a:solidFill>
              </a:rPr>
              <a:t>vandaan</a:t>
            </a:r>
            <a:r>
              <a:rPr lang="en-US" sz="2800" b="1" dirty="0">
                <a:solidFill>
                  <a:schemeClr val="accent2"/>
                </a:solidFill>
              </a:rPr>
              <a:t>?</a:t>
            </a:r>
            <a:endParaRPr lang="en-NL" sz="2800" b="1" dirty="0">
              <a:solidFill>
                <a:schemeClr val="accent2"/>
              </a:solidFill>
            </a:endParaRPr>
          </a:p>
        </p:txBody>
      </p:sp>
      <p:pic>
        <p:nvPicPr>
          <p:cNvPr id="7" name="Tijdelijke aanduiding voor afbeelding 6">
            <a:extLst>
              <a:ext uri="{FF2B5EF4-FFF2-40B4-BE49-F238E27FC236}">
                <a16:creationId xmlns:a16="http://schemas.microsoft.com/office/drawing/2014/main" id="{14BBF041-CF40-6A96-35AB-0FA7E2C40F9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508" r="2508"/>
          <a:stretch>
            <a:fillRect/>
          </a:stretch>
        </p:blipFill>
        <p:spPr>
          <a:xfrm>
            <a:off x="3327123" y="1460778"/>
            <a:ext cx="5537753" cy="4372660"/>
          </a:xfrm>
          <a:prstGeom prst="ellipse">
            <a:avLst/>
          </a:prstGeom>
          <a:ln>
            <a:noFill/>
          </a:ln>
          <a:effectLst>
            <a:softEdge rad="112500"/>
          </a:effectLst>
        </p:spPr>
      </p:pic>
    </p:spTree>
    <p:extLst>
      <p:ext uri="{BB962C8B-B14F-4D97-AF65-F5344CB8AC3E}">
        <p14:creationId xmlns:p14="http://schemas.microsoft.com/office/powerpoint/2010/main" val="2616032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E795C6-4BE1-263A-EA4F-C9F5D2865740}"/>
              </a:ext>
            </a:extLst>
          </p:cNvPr>
          <p:cNvSpPr>
            <a:spLocks noGrp="1"/>
          </p:cNvSpPr>
          <p:nvPr>
            <p:ph type="title"/>
          </p:nvPr>
        </p:nvSpPr>
        <p:spPr>
          <a:xfrm>
            <a:off x="838200" y="0"/>
            <a:ext cx="10515600" cy="1325563"/>
          </a:xfrm>
        </p:spPr>
        <p:txBody>
          <a:bodyPr/>
          <a:lstStyle/>
          <a:p>
            <a:r>
              <a:rPr lang="en-US" b="1" dirty="0" err="1">
                <a:solidFill>
                  <a:schemeClr val="accent6"/>
                </a:solidFill>
                <a:latin typeface="+mn-lt"/>
              </a:rPr>
              <a:t>Volgende</a:t>
            </a:r>
            <a:r>
              <a:rPr lang="en-US" b="1" dirty="0">
                <a:solidFill>
                  <a:schemeClr val="accent6"/>
                </a:solidFill>
                <a:latin typeface="+mn-lt"/>
              </a:rPr>
              <a:t> week: “</a:t>
            </a:r>
            <a:r>
              <a:rPr lang="en-US" b="1" dirty="0" err="1">
                <a:solidFill>
                  <a:schemeClr val="accent6"/>
                </a:solidFill>
                <a:latin typeface="+mn-lt"/>
              </a:rPr>
              <a:t>Waar</a:t>
            </a:r>
            <a:r>
              <a:rPr lang="en-US" b="1" dirty="0">
                <a:solidFill>
                  <a:schemeClr val="accent6"/>
                </a:solidFill>
                <a:latin typeface="+mn-lt"/>
              </a:rPr>
              <a:t> </a:t>
            </a:r>
            <a:r>
              <a:rPr lang="en-US" b="1" dirty="0" err="1">
                <a:solidFill>
                  <a:schemeClr val="accent6"/>
                </a:solidFill>
                <a:latin typeface="+mn-lt"/>
              </a:rPr>
              <a:t>staan</a:t>
            </a:r>
            <a:r>
              <a:rPr lang="en-US" b="1" dirty="0">
                <a:solidFill>
                  <a:schemeClr val="accent6"/>
                </a:solidFill>
                <a:latin typeface="+mn-lt"/>
              </a:rPr>
              <a:t> we </a:t>
            </a:r>
            <a:r>
              <a:rPr lang="en-US" b="1" dirty="0" err="1">
                <a:solidFill>
                  <a:schemeClr val="accent6"/>
                </a:solidFill>
                <a:latin typeface="+mn-lt"/>
              </a:rPr>
              <a:t>voor</a:t>
            </a:r>
            <a:r>
              <a:rPr lang="en-US" b="1" dirty="0">
                <a:solidFill>
                  <a:schemeClr val="accent6"/>
                </a:solidFill>
                <a:latin typeface="+mn-lt"/>
              </a:rPr>
              <a:t>?”</a:t>
            </a:r>
            <a:endParaRPr lang="en-NL" dirty="0"/>
          </a:p>
        </p:txBody>
      </p:sp>
      <p:sp>
        <p:nvSpPr>
          <p:cNvPr id="3" name="Tijdelijke aanduiding voor inhoud 2">
            <a:extLst>
              <a:ext uri="{FF2B5EF4-FFF2-40B4-BE49-F238E27FC236}">
                <a16:creationId xmlns:a16="http://schemas.microsoft.com/office/drawing/2014/main" id="{1728D576-C077-AF6C-E5C4-57DD7D612D63}"/>
              </a:ext>
            </a:extLst>
          </p:cNvPr>
          <p:cNvSpPr>
            <a:spLocks noGrp="1"/>
          </p:cNvSpPr>
          <p:nvPr>
            <p:ph idx="1"/>
          </p:nvPr>
        </p:nvSpPr>
        <p:spPr>
          <a:xfrm>
            <a:off x="838200" y="1451460"/>
            <a:ext cx="10515600" cy="5406540"/>
          </a:xfrm>
        </p:spPr>
        <p:txBody>
          <a:bodyPr>
            <a:normAutofit lnSpcReduction="10000"/>
          </a:bodyPr>
          <a:lstStyle/>
          <a:p>
            <a:r>
              <a:rPr lang="nl-NL" dirty="0"/>
              <a:t>onze missie</a:t>
            </a:r>
          </a:p>
          <a:p>
            <a:pPr marL="0" indent="0">
              <a:buNone/>
            </a:pPr>
            <a:endParaRPr lang="nl-NL" dirty="0"/>
          </a:p>
          <a:p>
            <a:r>
              <a:rPr lang="nl-NL" dirty="0"/>
              <a:t>onze waarden</a:t>
            </a:r>
          </a:p>
          <a:p>
            <a:pPr marL="0" indent="0">
              <a:buNone/>
            </a:pPr>
            <a:endParaRPr lang="nl-NL" dirty="0"/>
          </a:p>
          <a:p>
            <a:r>
              <a:rPr lang="nl-NL" dirty="0"/>
              <a:t>grondslag van ons geloof</a:t>
            </a:r>
          </a:p>
          <a:p>
            <a:pPr marL="0" indent="0">
              <a:buNone/>
            </a:pPr>
            <a:endParaRPr lang="nl-NL" dirty="0"/>
          </a:p>
          <a:p>
            <a:r>
              <a:rPr lang="nl-NL" dirty="0"/>
              <a:t>apostolisch</a:t>
            </a:r>
          </a:p>
          <a:p>
            <a:pPr marL="0" indent="0">
              <a:buNone/>
            </a:pPr>
            <a:endParaRPr lang="nl-NL" dirty="0"/>
          </a:p>
          <a:p>
            <a:r>
              <a:rPr lang="nl-NL" dirty="0"/>
              <a:t>religieus-humanisme</a:t>
            </a:r>
          </a:p>
          <a:p>
            <a:pPr marL="0" indent="0">
              <a:buNone/>
            </a:pPr>
            <a:endParaRPr lang="nl-NL" dirty="0"/>
          </a:p>
          <a:p>
            <a:r>
              <a:rPr lang="nl-NL" dirty="0"/>
              <a:t>relevantie in de 21</a:t>
            </a:r>
            <a:r>
              <a:rPr lang="nl-NL" baseline="30000" dirty="0"/>
              <a:t>e</a:t>
            </a:r>
            <a:r>
              <a:rPr lang="nl-NL" dirty="0"/>
              <a:t> eeuw</a:t>
            </a:r>
          </a:p>
          <a:p>
            <a:endParaRPr lang="nl-NL" dirty="0"/>
          </a:p>
          <a:p>
            <a:endParaRPr lang="nl-NL" dirty="0"/>
          </a:p>
          <a:p>
            <a:endParaRPr lang="nl-NL" dirty="0"/>
          </a:p>
          <a:p>
            <a:pPr marL="0" indent="0">
              <a:buNone/>
            </a:pPr>
            <a:endParaRPr lang="nl-NL" dirty="0"/>
          </a:p>
          <a:p>
            <a:endParaRPr lang="nl-NL" dirty="0"/>
          </a:p>
          <a:p>
            <a:endParaRPr lang="en-NL" dirty="0"/>
          </a:p>
        </p:txBody>
      </p:sp>
      <p:pic>
        <p:nvPicPr>
          <p:cNvPr id="8196" name="Picture 4" descr="Utrecht Canal Pride 2024: we doen weer mee">
            <a:extLst>
              <a:ext uri="{FF2B5EF4-FFF2-40B4-BE49-F238E27FC236}">
                <a16:creationId xmlns:a16="http://schemas.microsoft.com/office/drawing/2014/main" id="{FB3E3B63-5BD1-2371-F5A4-47FA5BCCA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793" y="2064670"/>
            <a:ext cx="4987302" cy="3199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195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00CE87B-C97B-161B-F020-D5ED87D97B10}"/>
              </a:ext>
            </a:extLst>
          </p:cNvPr>
          <p:cNvSpPr>
            <a:spLocks noGrp="1"/>
          </p:cNvSpPr>
          <p:nvPr>
            <p:ph type="title"/>
          </p:nvPr>
        </p:nvSpPr>
        <p:spPr>
          <a:xfrm>
            <a:off x="1152939" y="318052"/>
            <a:ext cx="9886122" cy="700156"/>
          </a:xfrm>
        </p:spPr>
        <p:txBody>
          <a:bodyPr>
            <a:normAutofit/>
          </a:bodyPr>
          <a:lstStyle/>
          <a:p>
            <a:pPr algn="ctr"/>
            <a:r>
              <a:rPr lang="en-US" sz="4400" b="1" dirty="0" err="1">
                <a:solidFill>
                  <a:schemeClr val="accent6"/>
                </a:solidFill>
                <a:latin typeface="+mn-lt"/>
              </a:rPr>
              <a:t>Drieluik</a:t>
            </a:r>
            <a:r>
              <a:rPr lang="en-US" sz="4400" b="1" dirty="0">
                <a:solidFill>
                  <a:schemeClr val="accent6"/>
                </a:solidFill>
                <a:latin typeface="+mn-lt"/>
              </a:rPr>
              <a:t> “Wie </a:t>
            </a:r>
            <a:r>
              <a:rPr lang="en-US" sz="4400" b="1" dirty="0" err="1">
                <a:solidFill>
                  <a:schemeClr val="accent6"/>
                </a:solidFill>
                <a:latin typeface="+mn-lt"/>
              </a:rPr>
              <a:t>zijn</a:t>
            </a:r>
            <a:r>
              <a:rPr lang="en-US" sz="4400" b="1" dirty="0">
                <a:solidFill>
                  <a:schemeClr val="accent6"/>
                </a:solidFill>
                <a:latin typeface="+mn-lt"/>
              </a:rPr>
              <a:t> </a:t>
            </a:r>
            <a:r>
              <a:rPr lang="en-US" sz="4400" b="1" dirty="0" err="1">
                <a:solidFill>
                  <a:schemeClr val="accent6"/>
                </a:solidFill>
                <a:latin typeface="+mn-lt"/>
              </a:rPr>
              <a:t>wij</a:t>
            </a:r>
            <a:r>
              <a:rPr lang="en-US" sz="4400" b="1" dirty="0">
                <a:solidFill>
                  <a:schemeClr val="accent6"/>
                </a:solidFill>
                <a:latin typeface="+mn-lt"/>
              </a:rPr>
              <a:t>?”</a:t>
            </a:r>
            <a:endParaRPr lang="en-NL" sz="4400" dirty="0">
              <a:solidFill>
                <a:schemeClr val="accent2"/>
              </a:solidFill>
              <a:latin typeface="+mn-lt"/>
            </a:endParaRPr>
          </a:p>
        </p:txBody>
      </p:sp>
      <p:sp>
        <p:nvSpPr>
          <p:cNvPr id="6" name="Tijdelijke aanduiding voor tekst 5">
            <a:extLst>
              <a:ext uri="{FF2B5EF4-FFF2-40B4-BE49-F238E27FC236}">
                <a16:creationId xmlns:a16="http://schemas.microsoft.com/office/drawing/2014/main" id="{292BBF84-156A-0B70-6372-A39FCE6FA729}"/>
              </a:ext>
            </a:extLst>
          </p:cNvPr>
          <p:cNvSpPr>
            <a:spLocks noGrp="1"/>
          </p:cNvSpPr>
          <p:nvPr>
            <p:ph type="body" sz="half" idx="2"/>
          </p:nvPr>
        </p:nvSpPr>
        <p:spPr>
          <a:xfrm>
            <a:off x="3200452" y="6060662"/>
            <a:ext cx="5791095" cy="700156"/>
          </a:xfrm>
        </p:spPr>
        <p:txBody>
          <a:bodyPr>
            <a:normAutofit/>
          </a:bodyPr>
          <a:lstStyle/>
          <a:p>
            <a:pPr algn="ctr"/>
            <a:r>
              <a:rPr lang="en-US" sz="2800" b="1" dirty="0" err="1">
                <a:solidFill>
                  <a:schemeClr val="accent2"/>
                </a:solidFill>
              </a:rPr>
              <a:t>Deel</a:t>
            </a:r>
            <a:r>
              <a:rPr lang="en-US" sz="2800" b="1" dirty="0">
                <a:solidFill>
                  <a:schemeClr val="accent2"/>
                </a:solidFill>
              </a:rPr>
              <a:t> 2: </a:t>
            </a:r>
            <a:r>
              <a:rPr lang="en-US" sz="2800" b="1" dirty="0" err="1">
                <a:solidFill>
                  <a:schemeClr val="accent2"/>
                </a:solidFill>
              </a:rPr>
              <a:t>Waar</a:t>
            </a:r>
            <a:r>
              <a:rPr lang="en-US" sz="2800" b="1" dirty="0">
                <a:solidFill>
                  <a:schemeClr val="accent2"/>
                </a:solidFill>
              </a:rPr>
              <a:t> </a:t>
            </a:r>
            <a:r>
              <a:rPr lang="en-US" sz="2800" b="1" dirty="0" err="1">
                <a:solidFill>
                  <a:schemeClr val="accent2"/>
                </a:solidFill>
              </a:rPr>
              <a:t>staan</a:t>
            </a:r>
            <a:r>
              <a:rPr lang="en-US" sz="2800" b="1" dirty="0">
                <a:solidFill>
                  <a:schemeClr val="accent2"/>
                </a:solidFill>
              </a:rPr>
              <a:t> we </a:t>
            </a:r>
            <a:r>
              <a:rPr lang="en-US" sz="2800" b="1" dirty="0" err="1">
                <a:solidFill>
                  <a:schemeClr val="accent2"/>
                </a:solidFill>
              </a:rPr>
              <a:t>voor</a:t>
            </a:r>
            <a:r>
              <a:rPr lang="en-US" sz="2800" b="1" dirty="0">
                <a:solidFill>
                  <a:schemeClr val="accent2"/>
                </a:solidFill>
              </a:rPr>
              <a:t>?</a:t>
            </a:r>
            <a:endParaRPr lang="en-NL" sz="2800" b="1" dirty="0">
              <a:solidFill>
                <a:schemeClr val="accent2"/>
              </a:solidFill>
            </a:endParaRPr>
          </a:p>
        </p:txBody>
      </p:sp>
      <p:pic>
        <p:nvPicPr>
          <p:cNvPr id="1026" name="Picture 2" descr="apgen (@apgen) / X">
            <a:extLst>
              <a:ext uri="{FF2B5EF4-FFF2-40B4-BE49-F238E27FC236}">
                <a16:creationId xmlns:a16="http://schemas.microsoft.com/office/drawing/2014/main" id="{7EE1E82C-A1D0-58B9-0755-4B6DF46CB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5240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545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31CDBA-2303-855A-B39C-1617E916EFC6}"/>
              </a:ext>
            </a:extLst>
          </p:cNvPr>
          <p:cNvSpPr>
            <a:spLocks noGrp="1"/>
          </p:cNvSpPr>
          <p:nvPr>
            <p:ph type="title"/>
          </p:nvPr>
        </p:nvSpPr>
        <p:spPr>
          <a:xfrm>
            <a:off x="838200" y="258445"/>
            <a:ext cx="10515600" cy="1325563"/>
          </a:xfrm>
        </p:spPr>
        <p:txBody>
          <a:bodyPr/>
          <a:lstStyle/>
          <a:p>
            <a:r>
              <a:rPr lang="en-US" b="1" dirty="0" err="1">
                <a:solidFill>
                  <a:schemeClr val="accent6"/>
                </a:solidFill>
                <a:latin typeface="+mn-lt"/>
              </a:rPr>
              <a:t>Inhoud</a:t>
            </a:r>
            <a:endParaRPr lang="en-NL" dirty="0"/>
          </a:p>
        </p:txBody>
      </p:sp>
      <p:sp>
        <p:nvSpPr>
          <p:cNvPr id="6" name="Tekstvak 5">
            <a:extLst>
              <a:ext uri="{FF2B5EF4-FFF2-40B4-BE49-F238E27FC236}">
                <a16:creationId xmlns:a16="http://schemas.microsoft.com/office/drawing/2014/main" id="{9778E1E5-6D1A-6AB8-199A-5E1B822CC70C}"/>
              </a:ext>
            </a:extLst>
          </p:cNvPr>
          <p:cNvSpPr txBox="1"/>
          <p:nvPr/>
        </p:nvSpPr>
        <p:spPr>
          <a:xfrm>
            <a:off x="838200" y="1627623"/>
            <a:ext cx="5655224" cy="4832092"/>
          </a:xfrm>
          <a:prstGeom prst="rect">
            <a:avLst/>
          </a:prstGeom>
          <a:noFill/>
        </p:spPr>
        <p:txBody>
          <a:bodyPr wrap="square" rtlCol="0">
            <a:spAutoFit/>
          </a:bodyPr>
          <a:lstStyle/>
          <a:p>
            <a:pPr marL="457200" indent="-457200">
              <a:buFont typeface="Arial" panose="020B0604020202020204" pitchFamily="34" charset="0"/>
              <a:buChar char="•"/>
            </a:pPr>
            <a:r>
              <a:rPr lang="nl-NL" sz="2800" dirty="0"/>
              <a:t>onze waarden</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apostolisch</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religieus-humanisme</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grondslag van ons geloof</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gemeenschap</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relevantie</a:t>
            </a:r>
          </a:p>
        </p:txBody>
      </p:sp>
      <p:pic>
        <p:nvPicPr>
          <p:cNvPr id="5" name="Tijdelijke aanduiding voor afbeelding 11">
            <a:hlinkClick r:id="rId3"/>
            <a:extLst>
              <a:ext uri="{FF2B5EF4-FFF2-40B4-BE49-F238E27FC236}">
                <a16:creationId xmlns:a16="http://schemas.microsoft.com/office/drawing/2014/main" id="{1DE14D32-4CA1-8EBA-4908-431697F88D47}"/>
              </a:ext>
            </a:extLst>
          </p:cNvPr>
          <p:cNvPicPr>
            <a:picLocks noChangeAspect="1"/>
          </p:cNvPicPr>
          <p:nvPr/>
        </p:nvPicPr>
        <p:blipFill>
          <a:blip r:embed="rId4"/>
          <a:srcRect t="1960" b="1960"/>
          <a:stretch>
            <a:fillRect/>
          </a:stretch>
        </p:blipFill>
        <p:spPr>
          <a:xfrm>
            <a:off x="6670720" y="1818629"/>
            <a:ext cx="4469719" cy="3220741"/>
          </a:xfrm>
          <a:prstGeom prst="rect">
            <a:avLst/>
          </a:prstGeom>
        </p:spPr>
      </p:pic>
    </p:spTree>
    <p:extLst>
      <p:ext uri="{BB962C8B-B14F-4D97-AF65-F5344CB8AC3E}">
        <p14:creationId xmlns:p14="http://schemas.microsoft.com/office/powerpoint/2010/main" val="2344847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a:xfrm>
            <a:off x="0" y="365125"/>
            <a:ext cx="12192000" cy="1325563"/>
          </a:xfrm>
        </p:spPr>
        <p:txBody>
          <a:bodyPr/>
          <a:lstStyle/>
          <a:p>
            <a:pPr algn="ctr"/>
            <a:r>
              <a:rPr lang="en-US" b="1" dirty="0" err="1">
                <a:solidFill>
                  <a:schemeClr val="accent6"/>
                </a:solidFill>
                <a:latin typeface="+mn-lt"/>
              </a:rPr>
              <a:t>Onze</a:t>
            </a:r>
            <a:r>
              <a:rPr lang="en-US" b="1" dirty="0">
                <a:solidFill>
                  <a:schemeClr val="accent6"/>
                </a:solidFill>
                <a:latin typeface="+mn-lt"/>
              </a:rPr>
              <a:t> </a:t>
            </a:r>
            <a:r>
              <a:rPr lang="en-US" b="1" dirty="0" err="1">
                <a:solidFill>
                  <a:schemeClr val="accent6"/>
                </a:solidFill>
                <a:latin typeface="+mn-lt"/>
              </a:rPr>
              <a:t>waarden</a:t>
            </a:r>
            <a:endParaRPr lang="en-NL" dirty="0"/>
          </a:p>
        </p:txBody>
      </p:sp>
      <p:pic>
        <p:nvPicPr>
          <p:cNvPr id="4" name="Onlinemedia 3" title="Kennismaking Apostolisch Genootschap">
            <a:hlinkClick r:id="" action="ppaction://media"/>
            <a:extLst>
              <a:ext uri="{FF2B5EF4-FFF2-40B4-BE49-F238E27FC236}">
                <a16:creationId xmlns:a16="http://schemas.microsoft.com/office/drawing/2014/main" id="{C6E5742C-98B3-5700-98A6-A046FC187181}"/>
              </a:ext>
            </a:extLst>
          </p:cNvPr>
          <p:cNvPicPr>
            <a:picLocks noRot="1" noChangeAspect="1"/>
          </p:cNvPicPr>
          <p:nvPr>
            <a:videoFile r:link="rId1"/>
          </p:nvPr>
        </p:nvPicPr>
        <p:blipFill>
          <a:blip r:embed="rId4"/>
          <a:stretch>
            <a:fillRect/>
          </a:stretch>
        </p:blipFill>
        <p:spPr>
          <a:xfrm>
            <a:off x="3108087" y="1904048"/>
            <a:ext cx="5975826" cy="3376350"/>
          </a:xfrm>
          <a:prstGeom prst="rect">
            <a:avLst/>
          </a:prstGeom>
        </p:spPr>
      </p:pic>
      <p:sp>
        <p:nvSpPr>
          <p:cNvPr id="7" name="Tijdelijke aanduiding voor inhoud 6">
            <a:extLst>
              <a:ext uri="{FF2B5EF4-FFF2-40B4-BE49-F238E27FC236}">
                <a16:creationId xmlns:a16="http://schemas.microsoft.com/office/drawing/2014/main" id="{51DA1F0E-2E0B-D3CA-9DE7-DE3256B2C7B4}"/>
              </a:ext>
            </a:extLst>
          </p:cNvPr>
          <p:cNvSpPr>
            <a:spLocks noGrp="1"/>
          </p:cNvSpPr>
          <p:nvPr>
            <p:ph idx="1"/>
          </p:nvPr>
        </p:nvSpPr>
        <p:spPr>
          <a:xfrm>
            <a:off x="0" y="5989319"/>
            <a:ext cx="12192000" cy="762001"/>
          </a:xfrm>
        </p:spPr>
        <p:txBody>
          <a:bodyPr>
            <a:normAutofit fontScale="92500"/>
          </a:bodyPr>
          <a:lstStyle/>
          <a:p>
            <a:pPr marL="0" indent="0" algn="ctr">
              <a:buNone/>
            </a:pPr>
            <a:r>
              <a:rPr lang="nl-NL" sz="3200" dirty="0">
                <a:solidFill>
                  <a:schemeClr val="accent2"/>
                </a:solidFill>
              </a:rPr>
              <a:t>Verwondering       Verbondenheid       Vertrouwen       Verantwoordelijkheid</a:t>
            </a:r>
            <a:endParaRPr lang="en-NL" sz="3200" dirty="0">
              <a:solidFill>
                <a:schemeClr val="accent2"/>
              </a:solidFill>
            </a:endParaRPr>
          </a:p>
        </p:txBody>
      </p:sp>
    </p:spTree>
    <p:extLst>
      <p:ext uri="{BB962C8B-B14F-4D97-AF65-F5344CB8AC3E}">
        <p14:creationId xmlns:p14="http://schemas.microsoft.com/office/powerpoint/2010/main" val="391844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p:txBody>
          <a:bodyPr/>
          <a:lstStyle/>
          <a:p>
            <a:r>
              <a:rPr lang="en-US" b="1" dirty="0">
                <a:solidFill>
                  <a:schemeClr val="accent6"/>
                </a:solidFill>
                <a:latin typeface="+mn-lt"/>
              </a:rPr>
              <a:t>Apostolisch</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838200" y="1690688"/>
            <a:ext cx="10515600" cy="5030151"/>
          </a:xfrm>
        </p:spPr>
        <p:txBody>
          <a:bodyPr>
            <a:normAutofit/>
          </a:bodyPr>
          <a:lstStyle/>
          <a:p>
            <a:pPr algn="l"/>
            <a:r>
              <a:rPr lang="nl-NL" sz="3000" b="0" i="0" dirty="0">
                <a:solidFill>
                  <a:srgbClr val="333333"/>
                </a:solidFill>
                <a:effectLst/>
              </a:rPr>
              <a:t>Liefde uitdragen in de </a:t>
            </a:r>
            <a:r>
              <a:rPr lang="nl-NL" sz="3000" dirty="0">
                <a:solidFill>
                  <a:srgbClr val="333333"/>
                </a:solidFill>
              </a:rPr>
              <a:t>wereld</a:t>
            </a:r>
          </a:p>
          <a:p>
            <a:pPr lvl="1">
              <a:buFontTx/>
              <a:buChar char="-"/>
            </a:pPr>
            <a:r>
              <a:rPr lang="nl-NL" b="0" i="0" dirty="0">
                <a:solidFill>
                  <a:srgbClr val="333333"/>
                </a:solidFill>
                <a:effectLst/>
              </a:rPr>
              <a:t>Wortels: J</a:t>
            </a:r>
            <a:r>
              <a:rPr lang="nl-NL" dirty="0">
                <a:solidFill>
                  <a:srgbClr val="333333"/>
                </a:solidFill>
              </a:rPr>
              <a:t>ezus’ levenshouding </a:t>
            </a:r>
            <a:r>
              <a:rPr lang="nl-NL" dirty="0">
                <a:solidFill>
                  <a:srgbClr val="333333"/>
                </a:solidFill>
                <a:sym typeface="Wingdings" panose="05000000000000000000" pitchFamily="2" charset="2"/>
              </a:rPr>
              <a:t></a:t>
            </a:r>
            <a:r>
              <a:rPr lang="nl-NL" dirty="0">
                <a:solidFill>
                  <a:srgbClr val="333333"/>
                </a:solidFill>
              </a:rPr>
              <a:t> Bergrede, parabelen en 1 Korintiërs 13</a:t>
            </a:r>
          </a:p>
          <a:p>
            <a:pPr lvl="1">
              <a:buFontTx/>
              <a:buChar char="-"/>
            </a:pPr>
            <a:r>
              <a:rPr lang="nl-NL" dirty="0">
                <a:solidFill>
                  <a:srgbClr val="333333"/>
                </a:solidFill>
              </a:rPr>
              <a:t>Werken aan liefde en vrede, ook persoonlijk in het leven van alledag</a:t>
            </a:r>
          </a:p>
          <a:p>
            <a:pPr algn="l"/>
            <a:endParaRPr lang="nl-NL" sz="3000" dirty="0">
              <a:solidFill>
                <a:srgbClr val="333333"/>
              </a:solidFill>
            </a:endParaRPr>
          </a:p>
          <a:p>
            <a:pPr algn="l"/>
            <a:r>
              <a:rPr lang="nl-NL" sz="3000" dirty="0">
                <a:solidFill>
                  <a:srgbClr val="333333"/>
                </a:solidFill>
              </a:rPr>
              <a:t>Bijbelse opdracht: geloof zuiver houden of betonen van Liefde?</a:t>
            </a:r>
          </a:p>
          <a:p>
            <a:pPr algn="l"/>
            <a:endParaRPr lang="nl-NL" sz="3000" dirty="0">
              <a:solidFill>
                <a:srgbClr val="333333"/>
              </a:solidFill>
            </a:endParaRPr>
          </a:p>
          <a:p>
            <a:pPr algn="l"/>
            <a:r>
              <a:rPr lang="nl-NL" sz="3000" dirty="0">
                <a:solidFill>
                  <a:srgbClr val="333333"/>
                </a:solidFill>
              </a:rPr>
              <a:t>God: levenskracht, bron van zijn, overstijgende, </a:t>
            </a:r>
            <a:r>
              <a:rPr lang="nl-NL" sz="3000" dirty="0" err="1">
                <a:solidFill>
                  <a:srgbClr val="333333"/>
                </a:solidFill>
              </a:rPr>
              <a:t>liefdemacht</a:t>
            </a:r>
            <a:endParaRPr lang="nl-NL" sz="3000" dirty="0">
              <a:solidFill>
                <a:srgbClr val="333333"/>
              </a:solidFill>
            </a:endParaRPr>
          </a:p>
          <a:p>
            <a:pPr algn="l"/>
            <a:endParaRPr lang="nl-NL" sz="3000" dirty="0">
              <a:solidFill>
                <a:srgbClr val="333333"/>
              </a:solidFill>
            </a:endParaRPr>
          </a:p>
          <a:p>
            <a:pPr algn="l"/>
            <a:r>
              <a:rPr lang="nl-NL" sz="3000" dirty="0">
                <a:solidFill>
                  <a:srgbClr val="333333"/>
                </a:solidFill>
              </a:rPr>
              <a:t>Licht van de liefde, geliefd mens, ‘opnieuw liefdevol mens zijn’</a:t>
            </a:r>
          </a:p>
          <a:p>
            <a:pPr algn="l"/>
            <a:endParaRPr lang="nl-NL" sz="3000" dirty="0">
              <a:solidFill>
                <a:srgbClr val="333333"/>
              </a:solidFill>
            </a:endParaRPr>
          </a:p>
          <a:p>
            <a:pPr marL="457200" lvl="1" indent="0">
              <a:buNone/>
            </a:pPr>
            <a:endParaRPr lang="nl-NL" sz="2600" dirty="0">
              <a:solidFill>
                <a:srgbClr val="333333"/>
              </a:solidFill>
            </a:endParaRPr>
          </a:p>
        </p:txBody>
      </p:sp>
    </p:spTree>
    <p:extLst>
      <p:ext uri="{BB962C8B-B14F-4D97-AF65-F5344CB8AC3E}">
        <p14:creationId xmlns:p14="http://schemas.microsoft.com/office/powerpoint/2010/main" val="3968035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p:txBody>
          <a:bodyPr/>
          <a:lstStyle/>
          <a:p>
            <a:r>
              <a:rPr lang="en-US" b="1" dirty="0" err="1">
                <a:solidFill>
                  <a:schemeClr val="accent6"/>
                </a:solidFill>
                <a:latin typeface="+mn-lt"/>
              </a:rPr>
              <a:t>Religieus-humanisme</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838200" y="1827849"/>
            <a:ext cx="10515600" cy="5030151"/>
          </a:xfrm>
        </p:spPr>
        <p:txBody>
          <a:bodyPr>
            <a:normAutofit/>
          </a:bodyPr>
          <a:lstStyle/>
          <a:p>
            <a:r>
              <a:rPr lang="nl-NL" dirty="0"/>
              <a:t>Langere traditie</a:t>
            </a:r>
          </a:p>
          <a:p>
            <a:endParaRPr lang="nl-NL" dirty="0"/>
          </a:p>
          <a:p>
            <a:r>
              <a:rPr lang="nl-NL" dirty="0"/>
              <a:t>Nieuwe taal</a:t>
            </a:r>
          </a:p>
          <a:p>
            <a:endParaRPr lang="nl-NL" dirty="0"/>
          </a:p>
          <a:p>
            <a:r>
              <a:rPr lang="nl-NL" dirty="0"/>
              <a:t>Verbeeldingskracht</a:t>
            </a:r>
          </a:p>
          <a:p>
            <a:pPr lvl="1"/>
            <a:r>
              <a:rPr lang="nl-NL" dirty="0"/>
              <a:t>Voorstellingen van het goede</a:t>
            </a:r>
          </a:p>
          <a:p>
            <a:endParaRPr lang="nl-NL" dirty="0"/>
          </a:p>
          <a:p>
            <a:r>
              <a:rPr lang="nl-NL" dirty="0"/>
              <a:t>Verlangen </a:t>
            </a:r>
            <a:r>
              <a:rPr lang="nl-NL" dirty="0">
                <a:sym typeface="Wingdings" panose="05000000000000000000" pitchFamily="2" charset="2"/>
              </a:rPr>
              <a:t> verantwoordelijkheid</a:t>
            </a:r>
          </a:p>
          <a:p>
            <a:pPr lvl="1"/>
            <a:r>
              <a:rPr lang="nl-NL" dirty="0">
                <a:sym typeface="Wingdings" panose="05000000000000000000" pitchFamily="2" charset="2"/>
              </a:rPr>
              <a:t>in het licht van het grote geheel</a:t>
            </a:r>
            <a:endParaRPr lang="nl-NL" dirty="0"/>
          </a:p>
          <a:p>
            <a:endParaRPr lang="nl-NL" dirty="0"/>
          </a:p>
          <a:p>
            <a:endParaRPr lang="nl-NL" dirty="0"/>
          </a:p>
          <a:p>
            <a:endParaRPr lang="en-NL" dirty="0"/>
          </a:p>
        </p:txBody>
      </p:sp>
      <p:graphicFrame>
        <p:nvGraphicFramePr>
          <p:cNvPr id="4" name="Diagram 3">
            <a:extLst>
              <a:ext uri="{FF2B5EF4-FFF2-40B4-BE49-F238E27FC236}">
                <a16:creationId xmlns:a16="http://schemas.microsoft.com/office/drawing/2014/main" id="{03530CE1-71A9-ADC4-3D01-5ACB6638F832}"/>
              </a:ext>
            </a:extLst>
          </p:cNvPr>
          <p:cNvGraphicFramePr/>
          <p:nvPr>
            <p:extLst>
              <p:ext uri="{D42A27DB-BD31-4B8C-83A1-F6EECF244321}">
                <p14:modId xmlns:p14="http://schemas.microsoft.com/office/powerpoint/2010/main" val="230496675"/>
              </p:ext>
            </p:extLst>
          </p:nvPr>
        </p:nvGraphicFramePr>
        <p:xfrm>
          <a:off x="5651007" y="806746"/>
          <a:ext cx="6358113" cy="5244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1378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p:txBody>
          <a:bodyPr/>
          <a:lstStyle/>
          <a:p>
            <a:pPr algn="ctr"/>
            <a:r>
              <a:rPr lang="en-US" b="1" dirty="0">
                <a:solidFill>
                  <a:schemeClr val="accent6"/>
                </a:solidFill>
                <a:latin typeface="+mn-lt"/>
              </a:rPr>
              <a:t>Kind van het </a:t>
            </a:r>
            <a:r>
              <a:rPr lang="en-US" b="1" dirty="0" err="1">
                <a:solidFill>
                  <a:schemeClr val="accent6"/>
                </a:solidFill>
                <a:latin typeface="+mn-lt"/>
              </a:rPr>
              <a:t>heelal</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838200" y="1827849"/>
            <a:ext cx="10515600" cy="5030151"/>
          </a:xfrm>
        </p:spPr>
        <p:txBody>
          <a:bodyPr>
            <a:normAutofit/>
          </a:bodyPr>
          <a:lstStyle/>
          <a:p>
            <a:pPr marL="0" indent="0">
              <a:buNone/>
            </a:pPr>
            <a:endParaRPr lang="nl-NL" dirty="0"/>
          </a:p>
          <a:p>
            <a:endParaRPr lang="nl-NL" dirty="0"/>
          </a:p>
          <a:p>
            <a:endParaRPr lang="en-NL" dirty="0"/>
          </a:p>
        </p:txBody>
      </p:sp>
      <p:pic>
        <p:nvPicPr>
          <p:cNvPr id="5" name="Onlinemedia 4" title="Kind van het heelal">
            <a:hlinkClick r:id="" action="ppaction://media"/>
            <a:extLst>
              <a:ext uri="{FF2B5EF4-FFF2-40B4-BE49-F238E27FC236}">
                <a16:creationId xmlns:a16="http://schemas.microsoft.com/office/drawing/2014/main" id="{892184E7-23D9-AFE2-EFB8-22DFB14BE317}"/>
              </a:ext>
            </a:extLst>
          </p:cNvPr>
          <p:cNvPicPr>
            <a:picLocks noRot="1" noChangeAspect="1"/>
          </p:cNvPicPr>
          <p:nvPr>
            <a:videoFile r:link="rId1"/>
          </p:nvPr>
        </p:nvPicPr>
        <p:blipFill>
          <a:blip r:embed="rId4"/>
          <a:stretch>
            <a:fillRect/>
          </a:stretch>
        </p:blipFill>
        <p:spPr>
          <a:xfrm>
            <a:off x="2045604" y="1690688"/>
            <a:ext cx="8100792" cy="4576958"/>
          </a:xfrm>
          <a:prstGeom prst="rect">
            <a:avLst/>
          </a:prstGeom>
        </p:spPr>
      </p:pic>
    </p:spTree>
    <p:extLst>
      <p:ext uri="{BB962C8B-B14F-4D97-AF65-F5344CB8AC3E}">
        <p14:creationId xmlns:p14="http://schemas.microsoft.com/office/powerpoint/2010/main" val="357706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p:txBody>
          <a:bodyPr/>
          <a:lstStyle/>
          <a:p>
            <a:r>
              <a:rPr lang="en-US" b="1" dirty="0" err="1">
                <a:solidFill>
                  <a:schemeClr val="accent6"/>
                </a:solidFill>
                <a:latin typeface="+mn-lt"/>
              </a:rPr>
              <a:t>Grondslag</a:t>
            </a:r>
            <a:r>
              <a:rPr lang="en-US" b="1" dirty="0">
                <a:solidFill>
                  <a:schemeClr val="accent6"/>
                </a:solidFill>
                <a:latin typeface="+mn-lt"/>
              </a:rPr>
              <a:t> van </a:t>
            </a:r>
            <a:r>
              <a:rPr lang="en-US" b="1" dirty="0" err="1">
                <a:solidFill>
                  <a:schemeClr val="accent6"/>
                </a:solidFill>
                <a:latin typeface="+mn-lt"/>
              </a:rPr>
              <a:t>ons</a:t>
            </a:r>
            <a:r>
              <a:rPr lang="en-US" b="1" dirty="0">
                <a:solidFill>
                  <a:schemeClr val="accent6"/>
                </a:solidFill>
                <a:latin typeface="+mn-lt"/>
              </a:rPr>
              <a:t> </a:t>
            </a:r>
            <a:r>
              <a:rPr lang="en-US" b="1" dirty="0" err="1">
                <a:solidFill>
                  <a:schemeClr val="accent6"/>
                </a:solidFill>
                <a:latin typeface="+mn-lt"/>
              </a:rPr>
              <a:t>geloof</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838200" y="1690688"/>
            <a:ext cx="10515600" cy="5030151"/>
          </a:xfrm>
        </p:spPr>
        <p:txBody>
          <a:bodyPr>
            <a:normAutofit/>
          </a:bodyPr>
          <a:lstStyle/>
          <a:p>
            <a:pPr marL="0" indent="0" algn="l">
              <a:buNone/>
            </a:pPr>
            <a:r>
              <a:rPr lang="nl-NL" sz="2000" b="0" i="0" dirty="0">
                <a:solidFill>
                  <a:srgbClr val="333333"/>
                </a:solidFill>
                <a:effectLst/>
              </a:rPr>
              <a:t>De </a:t>
            </a:r>
            <a:r>
              <a:rPr lang="nl-NL" sz="2000" b="0" i="0" dirty="0">
                <a:solidFill>
                  <a:srgbClr val="FF0000"/>
                </a:solidFill>
                <a:effectLst/>
              </a:rPr>
              <a:t>schepping</a:t>
            </a:r>
            <a:r>
              <a:rPr lang="nl-NL" sz="2000" b="0" i="0" dirty="0">
                <a:solidFill>
                  <a:srgbClr val="333333"/>
                </a:solidFill>
                <a:effectLst/>
              </a:rPr>
              <a:t> ervaren we als een niet te bevatten </a:t>
            </a:r>
            <a:r>
              <a:rPr lang="nl-NL" sz="2000" b="0" i="0" dirty="0">
                <a:solidFill>
                  <a:srgbClr val="FF0000"/>
                </a:solidFill>
                <a:effectLst/>
              </a:rPr>
              <a:t>mysterie</a:t>
            </a:r>
            <a:r>
              <a:rPr lang="nl-NL" sz="2000" b="0" i="0" dirty="0">
                <a:solidFill>
                  <a:srgbClr val="333333"/>
                </a:solidFill>
                <a:effectLst/>
              </a:rPr>
              <a:t>, dat ons met </a:t>
            </a:r>
            <a:r>
              <a:rPr lang="nl-NL" sz="2000" b="0" i="0" dirty="0">
                <a:solidFill>
                  <a:srgbClr val="FF0000"/>
                </a:solidFill>
                <a:effectLst/>
              </a:rPr>
              <a:t>ontzag</a:t>
            </a:r>
            <a:r>
              <a:rPr lang="nl-NL" sz="2000" b="0" i="0" dirty="0">
                <a:solidFill>
                  <a:srgbClr val="333333"/>
                </a:solidFill>
                <a:effectLst/>
              </a:rPr>
              <a:t> vervult. We beseffen dat alle leven een eindig deel is van een </a:t>
            </a:r>
            <a:r>
              <a:rPr lang="nl-NL" sz="2000" b="0" i="0" dirty="0">
                <a:solidFill>
                  <a:schemeClr val="accent4"/>
                </a:solidFill>
                <a:effectLst/>
              </a:rPr>
              <a:t>oneindig</a:t>
            </a:r>
            <a:r>
              <a:rPr lang="nl-NL" sz="2000" b="0" i="0" dirty="0">
                <a:solidFill>
                  <a:srgbClr val="333333"/>
                </a:solidFill>
                <a:effectLst/>
              </a:rPr>
              <a:t>, </a:t>
            </a:r>
            <a:r>
              <a:rPr lang="nl-NL" sz="2000" b="0" i="0" dirty="0">
                <a:solidFill>
                  <a:schemeClr val="accent4"/>
                </a:solidFill>
                <a:effectLst/>
              </a:rPr>
              <a:t>ondeelbaar geheel</a:t>
            </a:r>
            <a:r>
              <a:rPr lang="nl-NL" sz="2000" b="0" i="0" dirty="0">
                <a:solidFill>
                  <a:srgbClr val="333333"/>
                </a:solidFill>
                <a:effectLst/>
              </a:rPr>
              <a:t>.</a:t>
            </a:r>
          </a:p>
          <a:p>
            <a:pPr marL="0" indent="0" algn="l">
              <a:buNone/>
            </a:pPr>
            <a:r>
              <a:rPr lang="nl-NL" sz="2000" b="0" i="0" dirty="0">
                <a:solidFill>
                  <a:srgbClr val="333333"/>
                </a:solidFill>
                <a:effectLst/>
              </a:rPr>
              <a:t>Omdat we geloven dat alle leven uit </a:t>
            </a:r>
            <a:r>
              <a:rPr lang="nl-NL" sz="2000" b="0" i="0" dirty="0">
                <a:solidFill>
                  <a:srgbClr val="FF0000"/>
                </a:solidFill>
                <a:effectLst/>
              </a:rPr>
              <a:t>één oorsprong</a:t>
            </a:r>
            <a:r>
              <a:rPr lang="nl-NL" sz="2000" b="0" i="0" dirty="0">
                <a:solidFill>
                  <a:srgbClr val="333333"/>
                </a:solidFill>
                <a:effectLst/>
              </a:rPr>
              <a:t> voortkomt, willen we elk mens als </a:t>
            </a:r>
            <a:r>
              <a:rPr lang="nl-NL" sz="2000" b="0" i="0" dirty="0">
                <a:solidFill>
                  <a:srgbClr val="00B0F0"/>
                </a:solidFill>
                <a:effectLst/>
              </a:rPr>
              <a:t>gelijkwaardig</a:t>
            </a:r>
            <a:r>
              <a:rPr lang="nl-NL" sz="2000" b="0" i="0" dirty="0">
                <a:solidFill>
                  <a:srgbClr val="333333"/>
                </a:solidFill>
                <a:effectLst/>
              </a:rPr>
              <a:t> zien en steeds weer zoeken naar wat ons verbindt.</a:t>
            </a:r>
          </a:p>
          <a:p>
            <a:pPr marL="0" indent="0" algn="l">
              <a:buNone/>
            </a:pPr>
            <a:r>
              <a:rPr lang="nl-NL" sz="2000" b="0" i="0" dirty="0">
                <a:solidFill>
                  <a:srgbClr val="333333"/>
                </a:solidFill>
                <a:effectLst/>
              </a:rPr>
              <a:t>We geloven dat de </a:t>
            </a:r>
            <a:r>
              <a:rPr lang="nl-NL" sz="2000" b="0" i="0" dirty="0">
                <a:solidFill>
                  <a:schemeClr val="accent4"/>
                </a:solidFill>
                <a:effectLst/>
              </a:rPr>
              <a:t>macht waaruit alles ontstaan is</a:t>
            </a:r>
            <a:r>
              <a:rPr lang="nl-NL" sz="2000" b="0" i="0" dirty="0">
                <a:solidFill>
                  <a:srgbClr val="333333"/>
                </a:solidFill>
                <a:effectLst/>
              </a:rPr>
              <a:t>, ook in mensen werkzaam is en tot uitdrukking kan komen in </a:t>
            </a:r>
            <a:r>
              <a:rPr lang="nl-NL" sz="2000" b="0" i="0" dirty="0">
                <a:solidFill>
                  <a:srgbClr val="00B0F0"/>
                </a:solidFill>
                <a:effectLst/>
              </a:rPr>
              <a:t>liefdevol handelen</a:t>
            </a:r>
            <a:r>
              <a:rPr lang="nl-NL" sz="2000" b="0" i="0" dirty="0">
                <a:solidFill>
                  <a:srgbClr val="333333"/>
                </a:solidFill>
                <a:effectLst/>
              </a:rPr>
              <a:t>. Vanuit dat besef willen we zin aan ons leven geven.</a:t>
            </a:r>
          </a:p>
          <a:p>
            <a:pPr marL="0" indent="0">
              <a:buNone/>
            </a:pPr>
            <a:r>
              <a:rPr lang="nl-NL" sz="2000" b="0" i="0" dirty="0">
                <a:solidFill>
                  <a:srgbClr val="333333"/>
                </a:solidFill>
                <a:effectLst/>
              </a:rPr>
              <a:t>Als we het woord </a:t>
            </a:r>
            <a:r>
              <a:rPr lang="nl-NL" sz="2000" b="0" i="0" dirty="0">
                <a:solidFill>
                  <a:srgbClr val="FF0000"/>
                </a:solidFill>
                <a:effectLst/>
              </a:rPr>
              <a:t>God</a:t>
            </a:r>
            <a:r>
              <a:rPr lang="nl-NL" sz="2000" b="0" i="0" dirty="0">
                <a:solidFill>
                  <a:srgbClr val="333333"/>
                </a:solidFill>
                <a:effectLst/>
              </a:rPr>
              <a:t> gebruiken, doen we dat om een naam te geven aan dat wat ons </a:t>
            </a:r>
            <a:r>
              <a:rPr lang="nl-NL" sz="2000" b="0" i="0" dirty="0">
                <a:solidFill>
                  <a:srgbClr val="FF0000"/>
                </a:solidFill>
                <a:effectLst/>
              </a:rPr>
              <a:t>overstijgt</a:t>
            </a:r>
            <a:r>
              <a:rPr lang="nl-NL" sz="2000" b="0" i="0" dirty="0">
                <a:solidFill>
                  <a:srgbClr val="333333"/>
                </a:solidFill>
                <a:effectLst/>
              </a:rPr>
              <a:t> en </a:t>
            </a:r>
            <a:r>
              <a:rPr lang="nl-NL" sz="2000" b="0" i="0" dirty="0">
                <a:solidFill>
                  <a:schemeClr val="accent4"/>
                </a:solidFill>
                <a:effectLst/>
              </a:rPr>
              <a:t>ontroert</a:t>
            </a:r>
            <a:r>
              <a:rPr lang="nl-NL" sz="2000" b="0" i="0" dirty="0">
                <a:solidFill>
                  <a:srgbClr val="333333"/>
                </a:solidFill>
                <a:effectLst/>
              </a:rPr>
              <a:t> om zo, binnen de menselijke werkelijkheid, ruimte te maken voor het </a:t>
            </a:r>
            <a:r>
              <a:rPr lang="nl-NL" sz="2000" b="0" i="0" dirty="0">
                <a:solidFill>
                  <a:srgbClr val="FF0000"/>
                </a:solidFill>
                <a:effectLst/>
              </a:rPr>
              <a:t>onzegbare</a:t>
            </a:r>
            <a:r>
              <a:rPr lang="nl-NL" sz="2000" b="0" i="0" dirty="0">
                <a:solidFill>
                  <a:srgbClr val="333333"/>
                </a:solidFill>
                <a:effectLst/>
              </a:rPr>
              <a:t>.</a:t>
            </a:r>
          </a:p>
          <a:p>
            <a:pPr marL="0" indent="0" algn="l">
              <a:buNone/>
            </a:pPr>
            <a:r>
              <a:rPr lang="nl-NL" sz="2000" b="0" i="0" dirty="0">
                <a:solidFill>
                  <a:srgbClr val="333333"/>
                </a:solidFill>
                <a:effectLst/>
              </a:rPr>
              <a:t>Wij ontlenen vertrouwen aan het vermogen om in alle levensomstandigheden </a:t>
            </a:r>
            <a:r>
              <a:rPr lang="nl-NL" sz="2000" b="0" i="0" dirty="0">
                <a:effectLst/>
              </a:rPr>
              <a:t>een liefdevol </a:t>
            </a:r>
            <a:r>
              <a:rPr lang="nl-NL" sz="2000" b="0" i="0" dirty="0">
                <a:solidFill>
                  <a:srgbClr val="333333"/>
                </a:solidFill>
                <a:effectLst/>
              </a:rPr>
              <a:t>mens te zijn of opnieuw te worden. Dat vertrouwen geeft ons moed in het eigen leven waarden als </a:t>
            </a:r>
            <a:r>
              <a:rPr lang="nl-NL" sz="2000" b="0" i="0" dirty="0">
                <a:solidFill>
                  <a:srgbClr val="00B0F0"/>
                </a:solidFill>
                <a:effectLst/>
              </a:rPr>
              <a:t>compassie</a:t>
            </a:r>
            <a:r>
              <a:rPr lang="nl-NL" sz="2000" b="0" i="0" dirty="0">
                <a:solidFill>
                  <a:srgbClr val="333333"/>
                </a:solidFill>
                <a:effectLst/>
              </a:rPr>
              <a:t>, </a:t>
            </a:r>
            <a:r>
              <a:rPr lang="nl-NL" sz="2000" b="0" i="0" dirty="0">
                <a:solidFill>
                  <a:srgbClr val="00B0F0"/>
                </a:solidFill>
                <a:effectLst/>
              </a:rPr>
              <a:t>duurzaamheid</a:t>
            </a:r>
            <a:r>
              <a:rPr lang="nl-NL" sz="2000" b="0" i="0" dirty="0">
                <a:solidFill>
                  <a:srgbClr val="333333"/>
                </a:solidFill>
                <a:effectLst/>
              </a:rPr>
              <a:t> en </a:t>
            </a:r>
            <a:r>
              <a:rPr lang="nl-NL" sz="2000" b="0" i="0" dirty="0">
                <a:solidFill>
                  <a:srgbClr val="00B0F0"/>
                </a:solidFill>
                <a:effectLst/>
              </a:rPr>
              <a:t>solidariteit</a:t>
            </a:r>
            <a:r>
              <a:rPr lang="nl-NL" sz="2000" b="0" i="0" dirty="0">
                <a:solidFill>
                  <a:srgbClr val="333333"/>
                </a:solidFill>
                <a:effectLst/>
              </a:rPr>
              <a:t> </a:t>
            </a:r>
            <a:r>
              <a:rPr lang="nl-NL" sz="2000" b="0" i="0" dirty="0" err="1">
                <a:solidFill>
                  <a:srgbClr val="333333"/>
                </a:solidFill>
                <a:effectLst/>
              </a:rPr>
              <a:t>beleefbaar</a:t>
            </a:r>
            <a:r>
              <a:rPr lang="nl-NL" sz="2000" b="0" i="0" dirty="0">
                <a:solidFill>
                  <a:srgbClr val="333333"/>
                </a:solidFill>
                <a:effectLst/>
              </a:rPr>
              <a:t> te maken.</a:t>
            </a:r>
            <a:endParaRPr lang="nl-NL" sz="1400" b="0" i="0" dirty="0">
              <a:solidFill>
                <a:srgbClr val="333333"/>
              </a:solidFill>
              <a:effectLst/>
            </a:endParaRPr>
          </a:p>
          <a:p>
            <a:pPr marL="0" indent="0" algn="l">
              <a:buNone/>
            </a:pPr>
            <a:r>
              <a:rPr lang="nl-NL" sz="2000" b="0" i="0" dirty="0">
                <a:solidFill>
                  <a:srgbClr val="333333"/>
                </a:solidFill>
                <a:effectLst/>
              </a:rPr>
              <a:t>We voelen de </a:t>
            </a:r>
            <a:r>
              <a:rPr lang="nl-NL" sz="2000" b="0" i="0" dirty="0">
                <a:solidFill>
                  <a:srgbClr val="00B0F0"/>
                </a:solidFill>
                <a:effectLst/>
              </a:rPr>
              <a:t>verantwoordelijkheid</a:t>
            </a:r>
            <a:r>
              <a:rPr lang="nl-NL" sz="2000" b="0" i="0" dirty="0">
                <a:solidFill>
                  <a:srgbClr val="333333"/>
                </a:solidFill>
                <a:effectLst/>
              </a:rPr>
              <a:t> om te kiezen voor deze waarden en willen in liefde werken aan een menswaardige wereld. Apostolisch-zijn is geloven en werken. Het geeft zin aan ons bestaan en draagt bij aan ons levensgeluk.</a:t>
            </a:r>
            <a:endParaRPr lang="nl-NL" sz="1600" b="0" i="0" dirty="0">
              <a:solidFill>
                <a:srgbClr val="333333"/>
              </a:solidFill>
              <a:effectLst/>
            </a:endParaRPr>
          </a:p>
          <a:p>
            <a:pPr marL="0" indent="0" algn="l">
              <a:buNone/>
            </a:pPr>
            <a:r>
              <a:rPr lang="nl-NL" sz="2000" b="0" i="0" dirty="0">
                <a:solidFill>
                  <a:srgbClr val="333333"/>
                </a:solidFill>
                <a:effectLst/>
              </a:rPr>
              <a:t>Het </a:t>
            </a:r>
            <a:r>
              <a:rPr lang="nl-NL" sz="2000" b="0" i="0" dirty="0">
                <a:solidFill>
                  <a:schemeClr val="accent4"/>
                </a:solidFill>
                <a:effectLst/>
              </a:rPr>
              <a:t>licht van de liefde</a:t>
            </a:r>
            <a:r>
              <a:rPr lang="nl-NL" sz="2000" b="0" i="0" dirty="0">
                <a:solidFill>
                  <a:srgbClr val="333333"/>
                </a:solidFill>
                <a:effectLst/>
              </a:rPr>
              <a:t> willen we koesteren en van generatie op generatie overdragen.</a:t>
            </a:r>
            <a:endParaRPr lang="en-NL" dirty="0"/>
          </a:p>
        </p:txBody>
      </p:sp>
    </p:spTree>
    <p:extLst>
      <p:ext uri="{BB962C8B-B14F-4D97-AF65-F5344CB8AC3E}">
        <p14:creationId xmlns:p14="http://schemas.microsoft.com/office/powerpoint/2010/main" val="2176362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p:txBody>
          <a:bodyPr/>
          <a:lstStyle/>
          <a:p>
            <a:r>
              <a:rPr lang="en-US" b="1" dirty="0">
                <a:solidFill>
                  <a:schemeClr val="accent6"/>
                </a:solidFill>
                <a:latin typeface="+mn-lt"/>
              </a:rPr>
              <a:t>Gemeenschap</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838200" y="2057083"/>
            <a:ext cx="10515600" cy="4435792"/>
          </a:xfrm>
        </p:spPr>
        <p:txBody>
          <a:bodyPr>
            <a:normAutofit/>
          </a:bodyPr>
          <a:lstStyle/>
          <a:p>
            <a:r>
              <a:rPr lang="nl-NL" dirty="0" err="1"/>
              <a:t>To</a:t>
            </a:r>
            <a:r>
              <a:rPr lang="nl-NL" dirty="0"/>
              <a:t> </a:t>
            </a:r>
            <a:r>
              <a:rPr lang="nl-NL" dirty="0" err="1"/>
              <a:t>be</a:t>
            </a:r>
            <a:r>
              <a:rPr lang="nl-NL" dirty="0"/>
              <a:t> is </a:t>
            </a:r>
            <a:r>
              <a:rPr lang="nl-NL" dirty="0" err="1"/>
              <a:t>to</a:t>
            </a:r>
            <a:r>
              <a:rPr lang="nl-NL" dirty="0"/>
              <a:t> </a:t>
            </a:r>
            <a:r>
              <a:rPr lang="nl-NL" dirty="0" err="1"/>
              <a:t>be</a:t>
            </a:r>
            <a:r>
              <a:rPr lang="nl-NL" dirty="0"/>
              <a:t> </a:t>
            </a:r>
            <a:r>
              <a:rPr lang="nl-NL" dirty="0" err="1"/>
              <a:t>related</a:t>
            </a:r>
            <a:endParaRPr lang="nl-NL" dirty="0"/>
          </a:p>
          <a:p>
            <a:endParaRPr lang="nl-NL" dirty="0"/>
          </a:p>
          <a:p>
            <a:r>
              <a:rPr lang="nl-NL" dirty="0"/>
              <a:t>Onzichtbare tussenruimte: liefde, respect, bewondering, betekenis</a:t>
            </a:r>
          </a:p>
          <a:p>
            <a:endParaRPr lang="nl-NL" dirty="0"/>
          </a:p>
          <a:p>
            <a:r>
              <a:rPr lang="nl-NL" dirty="0"/>
              <a:t>Je gehoord, gezien, begrepen en geliefd voelen</a:t>
            </a:r>
          </a:p>
          <a:p>
            <a:endParaRPr lang="nl-NL" dirty="0"/>
          </a:p>
          <a:p>
            <a:r>
              <a:rPr lang="nl-NL" dirty="0"/>
              <a:t>Ontmoet anderen, ontdek jezelf</a:t>
            </a:r>
          </a:p>
          <a:p>
            <a:endParaRPr lang="nl-NL" dirty="0"/>
          </a:p>
          <a:p>
            <a:endParaRPr lang="en-NL" dirty="0"/>
          </a:p>
        </p:txBody>
      </p:sp>
    </p:spTree>
    <p:extLst>
      <p:ext uri="{BB962C8B-B14F-4D97-AF65-F5344CB8AC3E}">
        <p14:creationId xmlns:p14="http://schemas.microsoft.com/office/powerpoint/2010/main" val="886040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p:txBody>
          <a:bodyPr/>
          <a:lstStyle/>
          <a:p>
            <a:r>
              <a:rPr lang="en-US" b="1" dirty="0" err="1">
                <a:solidFill>
                  <a:schemeClr val="accent6"/>
                </a:solidFill>
                <a:latin typeface="+mn-lt"/>
              </a:rPr>
              <a:t>Relevantie</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838200" y="2057083"/>
            <a:ext cx="10515600" cy="4435792"/>
          </a:xfrm>
        </p:spPr>
        <p:txBody>
          <a:bodyPr>
            <a:normAutofit/>
          </a:bodyPr>
          <a:lstStyle/>
          <a:p>
            <a:r>
              <a:rPr lang="nl-NL" dirty="0"/>
              <a:t>Samen in liefde de aarde bewonen</a:t>
            </a:r>
          </a:p>
          <a:p>
            <a:endParaRPr lang="nl-NL" dirty="0"/>
          </a:p>
          <a:p>
            <a:r>
              <a:rPr lang="nl-NL" dirty="0"/>
              <a:t>Compassie, solidariteit en duurzaamheid</a:t>
            </a:r>
          </a:p>
          <a:p>
            <a:endParaRPr lang="nl-NL" dirty="0"/>
          </a:p>
          <a:p>
            <a:r>
              <a:rPr lang="nl-NL" dirty="0"/>
              <a:t>‘Samen staan we sterk’ en ‘Gedeelde smart is halve smart’</a:t>
            </a:r>
          </a:p>
          <a:p>
            <a:endParaRPr lang="nl-NL" dirty="0"/>
          </a:p>
          <a:p>
            <a:r>
              <a:rPr lang="nl-NL" dirty="0"/>
              <a:t>Vrijheid in verbondenheid</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en-NL" dirty="0"/>
          </a:p>
        </p:txBody>
      </p:sp>
    </p:spTree>
    <p:extLst>
      <p:ext uri="{BB962C8B-B14F-4D97-AF65-F5344CB8AC3E}">
        <p14:creationId xmlns:p14="http://schemas.microsoft.com/office/powerpoint/2010/main" val="1528252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31CDBA-2303-855A-B39C-1617E916EFC6}"/>
              </a:ext>
            </a:extLst>
          </p:cNvPr>
          <p:cNvSpPr>
            <a:spLocks noGrp="1"/>
          </p:cNvSpPr>
          <p:nvPr>
            <p:ph type="title"/>
          </p:nvPr>
        </p:nvSpPr>
        <p:spPr/>
        <p:txBody>
          <a:bodyPr/>
          <a:lstStyle/>
          <a:p>
            <a:r>
              <a:rPr lang="en-US" b="1" dirty="0" err="1">
                <a:solidFill>
                  <a:schemeClr val="accent6"/>
                </a:solidFill>
                <a:latin typeface="+mn-lt"/>
              </a:rPr>
              <a:t>Inhoud</a:t>
            </a:r>
            <a:endParaRPr lang="en-NL" dirty="0"/>
          </a:p>
        </p:txBody>
      </p:sp>
      <p:sp>
        <p:nvSpPr>
          <p:cNvPr id="6" name="Tekstvak 5">
            <a:extLst>
              <a:ext uri="{FF2B5EF4-FFF2-40B4-BE49-F238E27FC236}">
                <a16:creationId xmlns:a16="http://schemas.microsoft.com/office/drawing/2014/main" id="{9778E1E5-6D1A-6AB8-199A-5E1B822CC70C}"/>
              </a:ext>
            </a:extLst>
          </p:cNvPr>
          <p:cNvSpPr txBox="1"/>
          <p:nvPr/>
        </p:nvSpPr>
        <p:spPr>
          <a:xfrm>
            <a:off x="838200" y="1874728"/>
            <a:ext cx="5655224"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t>Voorgeschiedenis</a:t>
            </a: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err="1"/>
              <a:t>Ontstaan</a:t>
            </a:r>
            <a:r>
              <a:rPr lang="en-US" sz="2800" dirty="0"/>
              <a:t> Apostolisch Genootschap</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err="1"/>
              <a:t>Geloofsontwikkeling</a:t>
            </a: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err="1"/>
              <a:t>Cultuur</a:t>
            </a:r>
            <a:endParaRPr lang="en-US" sz="2800" dirty="0"/>
          </a:p>
        </p:txBody>
      </p:sp>
      <p:pic>
        <p:nvPicPr>
          <p:cNvPr id="6148" name="Picture 4" descr="Baarn - Apostolisch Genootschap">
            <a:extLst>
              <a:ext uri="{FF2B5EF4-FFF2-40B4-BE49-F238E27FC236}">
                <a16:creationId xmlns:a16="http://schemas.microsoft.com/office/drawing/2014/main" id="{F8C7DBE5-AE89-326B-839E-63E5FD998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5879" y="1981199"/>
            <a:ext cx="4007921" cy="3002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240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E795C6-4BE1-263A-EA4F-C9F5D2865740}"/>
              </a:ext>
            </a:extLst>
          </p:cNvPr>
          <p:cNvSpPr>
            <a:spLocks noGrp="1"/>
          </p:cNvSpPr>
          <p:nvPr>
            <p:ph type="title"/>
          </p:nvPr>
        </p:nvSpPr>
        <p:spPr>
          <a:xfrm>
            <a:off x="838200" y="445937"/>
            <a:ext cx="10515600" cy="1325563"/>
          </a:xfrm>
        </p:spPr>
        <p:txBody>
          <a:bodyPr/>
          <a:lstStyle/>
          <a:p>
            <a:r>
              <a:rPr lang="en-US" b="1" dirty="0" err="1">
                <a:solidFill>
                  <a:schemeClr val="accent6"/>
                </a:solidFill>
                <a:latin typeface="+mn-lt"/>
              </a:rPr>
              <a:t>Volgende</a:t>
            </a:r>
            <a:r>
              <a:rPr lang="en-US" b="1" dirty="0">
                <a:solidFill>
                  <a:schemeClr val="accent6"/>
                </a:solidFill>
                <a:latin typeface="+mn-lt"/>
              </a:rPr>
              <a:t> week: “</a:t>
            </a:r>
            <a:r>
              <a:rPr lang="en-US" b="1" dirty="0" err="1">
                <a:solidFill>
                  <a:schemeClr val="accent6"/>
                </a:solidFill>
                <a:latin typeface="+mn-lt"/>
              </a:rPr>
              <a:t>Waar</a:t>
            </a:r>
            <a:r>
              <a:rPr lang="en-US" b="1" dirty="0">
                <a:solidFill>
                  <a:schemeClr val="accent6"/>
                </a:solidFill>
                <a:latin typeface="+mn-lt"/>
              </a:rPr>
              <a:t> </a:t>
            </a:r>
            <a:r>
              <a:rPr lang="en-US" b="1" dirty="0" err="1">
                <a:solidFill>
                  <a:schemeClr val="accent6"/>
                </a:solidFill>
                <a:latin typeface="+mn-lt"/>
              </a:rPr>
              <a:t>gaan</a:t>
            </a:r>
            <a:r>
              <a:rPr lang="en-US" b="1" dirty="0">
                <a:solidFill>
                  <a:schemeClr val="accent6"/>
                </a:solidFill>
                <a:latin typeface="+mn-lt"/>
              </a:rPr>
              <a:t> we </a:t>
            </a:r>
            <a:r>
              <a:rPr lang="en-US" b="1" dirty="0" err="1">
                <a:solidFill>
                  <a:schemeClr val="accent6"/>
                </a:solidFill>
                <a:latin typeface="+mn-lt"/>
              </a:rPr>
              <a:t>naartoe</a:t>
            </a:r>
            <a:r>
              <a:rPr lang="en-US" b="1" dirty="0">
                <a:solidFill>
                  <a:schemeClr val="accent6"/>
                </a:solidFill>
                <a:latin typeface="+mn-lt"/>
              </a:rPr>
              <a:t>?”</a:t>
            </a:r>
            <a:endParaRPr lang="en-NL" dirty="0"/>
          </a:p>
        </p:txBody>
      </p:sp>
      <p:sp>
        <p:nvSpPr>
          <p:cNvPr id="3" name="Tijdelijke aanduiding voor inhoud 2">
            <a:extLst>
              <a:ext uri="{FF2B5EF4-FFF2-40B4-BE49-F238E27FC236}">
                <a16:creationId xmlns:a16="http://schemas.microsoft.com/office/drawing/2014/main" id="{1728D576-C077-AF6C-E5C4-57DD7D612D63}"/>
              </a:ext>
            </a:extLst>
          </p:cNvPr>
          <p:cNvSpPr>
            <a:spLocks noGrp="1"/>
          </p:cNvSpPr>
          <p:nvPr>
            <p:ph idx="1"/>
          </p:nvPr>
        </p:nvSpPr>
        <p:spPr>
          <a:xfrm>
            <a:off x="838200" y="2148206"/>
            <a:ext cx="10515600" cy="4370537"/>
          </a:xfrm>
        </p:spPr>
        <p:txBody>
          <a:bodyPr>
            <a:normAutofit/>
          </a:bodyPr>
          <a:lstStyle/>
          <a:p>
            <a:r>
              <a:rPr lang="nl-NL" dirty="0"/>
              <a:t>Centrum voor Religieus Humanisme</a:t>
            </a:r>
          </a:p>
          <a:p>
            <a:endParaRPr lang="nl-NL" dirty="0"/>
          </a:p>
          <a:p>
            <a:r>
              <a:rPr lang="nl-NL" dirty="0"/>
              <a:t>Community-building</a:t>
            </a:r>
          </a:p>
          <a:p>
            <a:endParaRPr lang="nl-NL" dirty="0"/>
          </a:p>
          <a:p>
            <a:r>
              <a:rPr lang="nl-NL" dirty="0" err="1"/>
              <a:t>Iederal</a:t>
            </a:r>
            <a:endParaRPr lang="nl-NL" dirty="0"/>
          </a:p>
          <a:p>
            <a:endParaRPr lang="nl-NL" dirty="0"/>
          </a:p>
          <a:p>
            <a:r>
              <a:rPr lang="nl-NL" dirty="0"/>
              <a:t>Gemeenschap Den Haag</a:t>
            </a:r>
          </a:p>
          <a:p>
            <a:endParaRPr lang="nl-NL" dirty="0"/>
          </a:p>
          <a:p>
            <a:endParaRPr lang="en-NL" dirty="0"/>
          </a:p>
        </p:txBody>
      </p:sp>
      <p:pic>
        <p:nvPicPr>
          <p:cNvPr id="5" name="Afbeelding 4">
            <a:extLst>
              <a:ext uri="{FF2B5EF4-FFF2-40B4-BE49-F238E27FC236}">
                <a16:creationId xmlns:a16="http://schemas.microsoft.com/office/drawing/2014/main" id="{9FEF2435-8EFE-5A95-3DDD-29E3B2048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60" y="2026286"/>
            <a:ext cx="5466080" cy="4099560"/>
          </a:xfrm>
          <a:prstGeom prst="ellipse">
            <a:avLst/>
          </a:prstGeom>
          <a:ln>
            <a:noFill/>
          </a:ln>
          <a:effectLst>
            <a:softEdge rad="112500"/>
          </a:effectLst>
        </p:spPr>
      </p:pic>
    </p:spTree>
    <p:extLst>
      <p:ext uri="{BB962C8B-B14F-4D97-AF65-F5344CB8AC3E}">
        <p14:creationId xmlns:p14="http://schemas.microsoft.com/office/powerpoint/2010/main" val="3797298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00CE87B-C97B-161B-F020-D5ED87D97B10}"/>
              </a:ext>
            </a:extLst>
          </p:cNvPr>
          <p:cNvSpPr>
            <a:spLocks noGrp="1"/>
          </p:cNvSpPr>
          <p:nvPr>
            <p:ph type="title"/>
          </p:nvPr>
        </p:nvSpPr>
        <p:spPr>
          <a:xfrm>
            <a:off x="1152939" y="318052"/>
            <a:ext cx="9886122" cy="700156"/>
          </a:xfrm>
        </p:spPr>
        <p:txBody>
          <a:bodyPr>
            <a:normAutofit/>
          </a:bodyPr>
          <a:lstStyle/>
          <a:p>
            <a:pPr algn="ctr"/>
            <a:r>
              <a:rPr lang="en-US" sz="4400" b="1" dirty="0" err="1">
                <a:solidFill>
                  <a:schemeClr val="accent6"/>
                </a:solidFill>
                <a:latin typeface="+mn-lt"/>
              </a:rPr>
              <a:t>Drieluik</a:t>
            </a:r>
            <a:r>
              <a:rPr lang="en-US" sz="4400" b="1" dirty="0">
                <a:solidFill>
                  <a:schemeClr val="accent6"/>
                </a:solidFill>
                <a:latin typeface="+mn-lt"/>
              </a:rPr>
              <a:t> “Wie </a:t>
            </a:r>
            <a:r>
              <a:rPr lang="en-US" sz="4400" b="1" dirty="0" err="1">
                <a:solidFill>
                  <a:schemeClr val="accent6"/>
                </a:solidFill>
                <a:latin typeface="+mn-lt"/>
              </a:rPr>
              <a:t>zijn</a:t>
            </a:r>
            <a:r>
              <a:rPr lang="en-US" sz="4400" b="1" dirty="0">
                <a:solidFill>
                  <a:schemeClr val="accent6"/>
                </a:solidFill>
                <a:latin typeface="+mn-lt"/>
              </a:rPr>
              <a:t> </a:t>
            </a:r>
            <a:r>
              <a:rPr lang="en-US" sz="4400" b="1" dirty="0" err="1">
                <a:solidFill>
                  <a:schemeClr val="accent6"/>
                </a:solidFill>
                <a:latin typeface="+mn-lt"/>
              </a:rPr>
              <a:t>wij</a:t>
            </a:r>
            <a:r>
              <a:rPr lang="en-US" sz="4400" b="1" dirty="0">
                <a:solidFill>
                  <a:schemeClr val="accent6"/>
                </a:solidFill>
                <a:latin typeface="+mn-lt"/>
              </a:rPr>
              <a:t>?”</a:t>
            </a:r>
            <a:endParaRPr lang="en-NL" sz="4400" dirty="0">
              <a:solidFill>
                <a:schemeClr val="accent2"/>
              </a:solidFill>
              <a:latin typeface="+mn-lt"/>
            </a:endParaRPr>
          </a:p>
        </p:txBody>
      </p:sp>
      <p:sp>
        <p:nvSpPr>
          <p:cNvPr id="6" name="Tijdelijke aanduiding voor tekst 5">
            <a:extLst>
              <a:ext uri="{FF2B5EF4-FFF2-40B4-BE49-F238E27FC236}">
                <a16:creationId xmlns:a16="http://schemas.microsoft.com/office/drawing/2014/main" id="{292BBF84-156A-0B70-6372-A39FCE6FA729}"/>
              </a:ext>
            </a:extLst>
          </p:cNvPr>
          <p:cNvSpPr>
            <a:spLocks noGrp="1"/>
          </p:cNvSpPr>
          <p:nvPr>
            <p:ph type="body" sz="half" idx="2"/>
          </p:nvPr>
        </p:nvSpPr>
        <p:spPr>
          <a:xfrm>
            <a:off x="3200452" y="6060662"/>
            <a:ext cx="5791095" cy="700156"/>
          </a:xfrm>
        </p:spPr>
        <p:txBody>
          <a:bodyPr>
            <a:normAutofit/>
          </a:bodyPr>
          <a:lstStyle/>
          <a:p>
            <a:pPr algn="ctr"/>
            <a:r>
              <a:rPr lang="en-US" sz="2800" b="1" dirty="0" err="1">
                <a:solidFill>
                  <a:schemeClr val="accent2"/>
                </a:solidFill>
              </a:rPr>
              <a:t>Deel</a:t>
            </a:r>
            <a:r>
              <a:rPr lang="en-US" sz="2800" b="1" dirty="0">
                <a:solidFill>
                  <a:schemeClr val="accent2"/>
                </a:solidFill>
              </a:rPr>
              <a:t> 3: </a:t>
            </a:r>
            <a:r>
              <a:rPr lang="en-US" sz="2800" b="1" dirty="0" err="1">
                <a:solidFill>
                  <a:schemeClr val="accent2"/>
                </a:solidFill>
              </a:rPr>
              <a:t>Waar</a:t>
            </a:r>
            <a:r>
              <a:rPr lang="en-US" sz="2800" b="1" dirty="0">
                <a:solidFill>
                  <a:schemeClr val="accent2"/>
                </a:solidFill>
              </a:rPr>
              <a:t> </a:t>
            </a:r>
            <a:r>
              <a:rPr lang="en-US" sz="2800" b="1" dirty="0" err="1">
                <a:solidFill>
                  <a:schemeClr val="accent2"/>
                </a:solidFill>
              </a:rPr>
              <a:t>gaan</a:t>
            </a:r>
            <a:r>
              <a:rPr lang="en-US" sz="2800" b="1" dirty="0">
                <a:solidFill>
                  <a:schemeClr val="accent2"/>
                </a:solidFill>
              </a:rPr>
              <a:t> we </a:t>
            </a:r>
            <a:r>
              <a:rPr lang="en-US" sz="2800" b="1" dirty="0" err="1">
                <a:solidFill>
                  <a:schemeClr val="accent2"/>
                </a:solidFill>
              </a:rPr>
              <a:t>naartoe</a:t>
            </a:r>
            <a:r>
              <a:rPr lang="en-US" sz="2800" b="1" dirty="0">
                <a:solidFill>
                  <a:schemeClr val="accent2"/>
                </a:solidFill>
              </a:rPr>
              <a:t>?</a:t>
            </a:r>
            <a:endParaRPr lang="en-NL" sz="2800" b="1" dirty="0">
              <a:solidFill>
                <a:schemeClr val="accent2"/>
              </a:solidFill>
            </a:endParaRPr>
          </a:p>
        </p:txBody>
      </p:sp>
      <p:pic>
        <p:nvPicPr>
          <p:cNvPr id="2" name="Picture 2" descr="Vroege vogels Foto - Planten - Herderstasje">
            <a:extLst>
              <a:ext uri="{FF2B5EF4-FFF2-40B4-BE49-F238E27FC236}">
                <a16:creationId xmlns:a16="http://schemas.microsoft.com/office/drawing/2014/main" id="{63722526-76F6-E9BE-94C8-B7F058935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452" y="1635235"/>
            <a:ext cx="5391096" cy="35875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613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31CDBA-2303-855A-B39C-1617E916EFC6}"/>
              </a:ext>
            </a:extLst>
          </p:cNvPr>
          <p:cNvSpPr>
            <a:spLocks noGrp="1"/>
          </p:cNvSpPr>
          <p:nvPr>
            <p:ph type="title"/>
          </p:nvPr>
        </p:nvSpPr>
        <p:spPr>
          <a:xfrm>
            <a:off x="838200" y="169473"/>
            <a:ext cx="10515600" cy="1325563"/>
          </a:xfrm>
        </p:spPr>
        <p:txBody>
          <a:bodyPr/>
          <a:lstStyle/>
          <a:p>
            <a:r>
              <a:rPr lang="en-US" b="1" dirty="0" err="1">
                <a:solidFill>
                  <a:schemeClr val="accent6"/>
                </a:solidFill>
                <a:latin typeface="+mn-lt"/>
              </a:rPr>
              <a:t>Inhoud</a:t>
            </a:r>
            <a:endParaRPr lang="en-NL" dirty="0"/>
          </a:p>
        </p:txBody>
      </p:sp>
      <p:sp>
        <p:nvSpPr>
          <p:cNvPr id="6" name="Tekstvak 5">
            <a:extLst>
              <a:ext uri="{FF2B5EF4-FFF2-40B4-BE49-F238E27FC236}">
                <a16:creationId xmlns:a16="http://schemas.microsoft.com/office/drawing/2014/main" id="{9778E1E5-6D1A-6AB8-199A-5E1B822CC70C}"/>
              </a:ext>
            </a:extLst>
          </p:cNvPr>
          <p:cNvSpPr txBox="1"/>
          <p:nvPr/>
        </p:nvSpPr>
        <p:spPr>
          <a:xfrm>
            <a:off x="838200" y="1209161"/>
            <a:ext cx="5655224" cy="519616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nl-NL" sz="2800" dirty="0"/>
              <a:t>de grote wereld</a:t>
            </a:r>
          </a:p>
          <a:p>
            <a:pPr marL="457200" indent="-457200">
              <a:lnSpc>
                <a:spcPct val="150000"/>
              </a:lnSpc>
              <a:buFont typeface="Arial" panose="020B0604020202020204" pitchFamily="34" charset="0"/>
              <a:buChar char="•"/>
            </a:pPr>
            <a:r>
              <a:rPr lang="nl-NL" sz="2800" dirty="0"/>
              <a:t>nieuwe taal</a:t>
            </a:r>
          </a:p>
          <a:p>
            <a:pPr marL="457200" indent="-457200">
              <a:lnSpc>
                <a:spcPct val="150000"/>
              </a:lnSpc>
              <a:buFont typeface="Arial" panose="020B0604020202020204" pitchFamily="34" charset="0"/>
              <a:buChar char="•"/>
            </a:pPr>
            <a:r>
              <a:rPr lang="nl-NL" sz="2800" dirty="0"/>
              <a:t>visie</a:t>
            </a:r>
          </a:p>
          <a:p>
            <a:pPr marL="457200" indent="-457200">
              <a:lnSpc>
                <a:spcPct val="150000"/>
              </a:lnSpc>
              <a:buFont typeface="Arial" panose="020B0604020202020204" pitchFamily="34" charset="0"/>
              <a:buChar char="•"/>
            </a:pPr>
            <a:r>
              <a:rPr lang="nl-NL" sz="2800" dirty="0"/>
              <a:t>verdieping </a:t>
            </a:r>
          </a:p>
          <a:p>
            <a:pPr marL="457200" indent="-457200">
              <a:lnSpc>
                <a:spcPct val="150000"/>
              </a:lnSpc>
              <a:buFont typeface="Arial" panose="020B0604020202020204" pitchFamily="34" charset="0"/>
              <a:buChar char="•"/>
            </a:pPr>
            <a:r>
              <a:rPr lang="nl-NL" sz="2800" dirty="0"/>
              <a:t>geestelijke verzorging</a:t>
            </a:r>
          </a:p>
          <a:p>
            <a:pPr marL="457200" indent="-457200">
              <a:lnSpc>
                <a:spcPct val="150000"/>
              </a:lnSpc>
              <a:buFont typeface="Arial" panose="020B0604020202020204" pitchFamily="34" charset="0"/>
              <a:buChar char="•"/>
            </a:pPr>
            <a:r>
              <a:rPr lang="nl-NL" sz="2800" dirty="0"/>
              <a:t>oplaadplekken</a:t>
            </a:r>
          </a:p>
          <a:p>
            <a:pPr marL="457200" indent="-457200">
              <a:lnSpc>
                <a:spcPct val="150000"/>
              </a:lnSpc>
              <a:buFont typeface="Arial" panose="020B0604020202020204" pitchFamily="34" charset="0"/>
              <a:buChar char="•"/>
            </a:pPr>
            <a:r>
              <a:rPr lang="nl-NL" sz="2800" dirty="0"/>
              <a:t>pluriformiteit</a:t>
            </a:r>
          </a:p>
          <a:p>
            <a:pPr marL="457200" indent="-457200">
              <a:lnSpc>
                <a:spcPct val="150000"/>
              </a:lnSpc>
              <a:buFont typeface="Arial" panose="020B0604020202020204" pitchFamily="34" charset="0"/>
              <a:buChar char="•"/>
            </a:pPr>
            <a:r>
              <a:rPr lang="nl-NL" sz="2800" dirty="0"/>
              <a:t>trends: bewaren &amp; bewegen</a:t>
            </a:r>
          </a:p>
        </p:txBody>
      </p:sp>
      <p:pic>
        <p:nvPicPr>
          <p:cNvPr id="3" name="Tijdelijke aanduiding voor afbeelding 13">
            <a:extLst>
              <a:ext uri="{FF2B5EF4-FFF2-40B4-BE49-F238E27FC236}">
                <a16:creationId xmlns:a16="http://schemas.microsoft.com/office/drawing/2014/main" id="{FC3C53F4-D377-D7A6-B50A-4253503DCC69}"/>
              </a:ext>
            </a:extLst>
          </p:cNvPr>
          <p:cNvPicPr>
            <a:picLocks noChangeAspect="1"/>
          </p:cNvPicPr>
          <p:nvPr/>
        </p:nvPicPr>
        <p:blipFill>
          <a:blip r:embed="rId3">
            <a:extLst>
              <a:ext uri="{28A0092B-C50C-407E-A947-70E740481C1C}">
                <a14:useLocalDpi xmlns:a14="http://schemas.microsoft.com/office/drawing/2010/main" val="0"/>
              </a:ext>
            </a:extLst>
          </a:blip>
          <a:srcRect l="8333" r="8333"/>
          <a:stretch>
            <a:fillRect/>
          </a:stretch>
        </p:blipFill>
        <p:spPr>
          <a:xfrm rot="5400000">
            <a:off x="7041938" y="2067979"/>
            <a:ext cx="3865033" cy="3478530"/>
          </a:xfrm>
          <a:prstGeom prst="rect">
            <a:avLst/>
          </a:prstGeom>
        </p:spPr>
      </p:pic>
    </p:spTree>
    <p:extLst>
      <p:ext uri="{BB962C8B-B14F-4D97-AF65-F5344CB8AC3E}">
        <p14:creationId xmlns:p14="http://schemas.microsoft.com/office/powerpoint/2010/main" val="269866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p:txBody>
          <a:bodyPr/>
          <a:lstStyle/>
          <a:p>
            <a:r>
              <a:rPr lang="en-US" b="1" dirty="0">
                <a:solidFill>
                  <a:schemeClr val="accent6"/>
                </a:solidFill>
                <a:latin typeface="+mn-lt"/>
              </a:rPr>
              <a:t>De </a:t>
            </a:r>
            <a:r>
              <a:rPr lang="en-US" b="1" dirty="0" err="1">
                <a:solidFill>
                  <a:schemeClr val="accent6"/>
                </a:solidFill>
                <a:latin typeface="+mn-lt"/>
              </a:rPr>
              <a:t>grote</a:t>
            </a:r>
            <a:r>
              <a:rPr lang="en-US" b="1" dirty="0">
                <a:solidFill>
                  <a:schemeClr val="accent6"/>
                </a:solidFill>
                <a:latin typeface="+mn-lt"/>
              </a:rPr>
              <a:t> </a:t>
            </a:r>
            <a:r>
              <a:rPr lang="en-US" b="1" dirty="0" err="1">
                <a:solidFill>
                  <a:schemeClr val="accent6"/>
                </a:solidFill>
                <a:latin typeface="+mn-lt"/>
              </a:rPr>
              <a:t>wereld</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838200" y="1878634"/>
            <a:ext cx="11247120" cy="4750766"/>
          </a:xfrm>
        </p:spPr>
        <p:txBody>
          <a:bodyPr>
            <a:normAutofit/>
          </a:bodyPr>
          <a:lstStyle/>
          <a:p>
            <a:r>
              <a:rPr lang="nl-NL" dirty="0"/>
              <a:t>Nieuwe verhouding mens-aarde</a:t>
            </a:r>
          </a:p>
          <a:p>
            <a:endParaRPr lang="nl-NL" dirty="0"/>
          </a:p>
          <a:p>
            <a:r>
              <a:rPr lang="nl-NL" dirty="0"/>
              <a:t>Alternatief voor kapitalisme?</a:t>
            </a:r>
          </a:p>
          <a:p>
            <a:endParaRPr lang="nl-NL" dirty="0"/>
          </a:p>
          <a:p>
            <a:r>
              <a:rPr lang="nl-NL" dirty="0"/>
              <a:t>Pluriforme samenleving</a:t>
            </a:r>
          </a:p>
          <a:p>
            <a:endParaRPr lang="nl-NL" dirty="0"/>
          </a:p>
          <a:p>
            <a:r>
              <a:rPr lang="nl-NL" dirty="0"/>
              <a:t>(</a:t>
            </a:r>
            <a:r>
              <a:rPr lang="nl-NL" dirty="0" err="1"/>
              <a:t>Gemeenschaps</a:t>
            </a:r>
            <a:r>
              <a:rPr lang="nl-NL" dirty="0"/>
              <a:t>)democratie of autocratie?</a:t>
            </a:r>
          </a:p>
          <a:p>
            <a:endParaRPr lang="nl-NL" dirty="0"/>
          </a:p>
          <a:p>
            <a:r>
              <a:rPr lang="nl-NL" dirty="0"/>
              <a:t>Instabiele wereld</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pPr marL="0" indent="0">
              <a:buNone/>
            </a:pPr>
            <a:endParaRPr lang="nl-NL" dirty="0"/>
          </a:p>
          <a:p>
            <a:endParaRPr lang="nl-NL" dirty="0"/>
          </a:p>
          <a:p>
            <a:endParaRPr lang="nl-NL" dirty="0"/>
          </a:p>
          <a:p>
            <a:endParaRPr lang="nl-NL" dirty="0"/>
          </a:p>
          <a:p>
            <a:endParaRPr lang="nl-NL" dirty="0"/>
          </a:p>
          <a:p>
            <a:endParaRPr lang="nl-NL" dirty="0"/>
          </a:p>
          <a:p>
            <a:endParaRPr lang="en-NL" dirty="0"/>
          </a:p>
        </p:txBody>
      </p:sp>
    </p:spTree>
    <p:extLst>
      <p:ext uri="{BB962C8B-B14F-4D97-AF65-F5344CB8AC3E}">
        <p14:creationId xmlns:p14="http://schemas.microsoft.com/office/powerpoint/2010/main" val="905927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a:xfrm>
            <a:off x="838200" y="0"/>
            <a:ext cx="10515600" cy="1325563"/>
          </a:xfrm>
        </p:spPr>
        <p:txBody>
          <a:bodyPr/>
          <a:lstStyle/>
          <a:p>
            <a:pPr algn="ctr"/>
            <a:r>
              <a:rPr lang="en-US" b="1" dirty="0" err="1">
                <a:solidFill>
                  <a:schemeClr val="accent6"/>
                </a:solidFill>
                <a:latin typeface="+mn-lt"/>
              </a:rPr>
              <a:t>Nieuwe</a:t>
            </a:r>
            <a:r>
              <a:rPr lang="en-US" b="1" dirty="0">
                <a:solidFill>
                  <a:schemeClr val="accent6"/>
                </a:solidFill>
                <a:latin typeface="+mn-lt"/>
              </a:rPr>
              <a:t> taal</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152400" y="1325563"/>
            <a:ext cx="11932920" cy="5303837"/>
          </a:xfrm>
        </p:spPr>
        <p:txBody>
          <a:bodyPr>
            <a:normAutofit/>
          </a:bodyPr>
          <a:lstStyle/>
          <a:p>
            <a:pPr marL="0" indent="0" algn="ctr">
              <a:buNone/>
            </a:pPr>
            <a:r>
              <a:rPr lang="nl-NL" dirty="0"/>
              <a:t>Opening Centrum voor Religieus Humanisme: “Ik mis God. Ik mis het religieuze.”</a:t>
            </a:r>
          </a:p>
          <a:p>
            <a:pPr marL="0" indent="0">
              <a:buNone/>
            </a:pPr>
            <a:endParaRPr lang="nl-NL" dirty="0"/>
          </a:p>
          <a:p>
            <a:pPr marL="0" indent="0">
              <a:buNone/>
            </a:pPr>
            <a:endParaRPr lang="nl-NL" dirty="0"/>
          </a:p>
          <a:p>
            <a:pPr marL="0" indent="0">
              <a:buNone/>
            </a:pPr>
            <a:endParaRPr lang="nl-NL" dirty="0"/>
          </a:p>
          <a:p>
            <a:endParaRPr lang="nl-NL" dirty="0"/>
          </a:p>
          <a:p>
            <a:pPr marL="0" indent="0">
              <a:buNone/>
            </a:pPr>
            <a:endParaRPr lang="nl-NL" dirty="0"/>
          </a:p>
          <a:p>
            <a:endParaRPr lang="nl-NL" dirty="0"/>
          </a:p>
          <a:p>
            <a:endParaRPr lang="nl-NL" dirty="0"/>
          </a:p>
          <a:p>
            <a:endParaRPr lang="nl-NL" dirty="0"/>
          </a:p>
          <a:p>
            <a:endParaRPr lang="nl-NL" dirty="0"/>
          </a:p>
          <a:p>
            <a:endParaRPr lang="nl-NL" dirty="0"/>
          </a:p>
          <a:p>
            <a:endParaRPr lang="en-NL" dirty="0"/>
          </a:p>
        </p:txBody>
      </p:sp>
      <p:pic>
        <p:nvPicPr>
          <p:cNvPr id="4" name="Onlinemedia 3" title="Berg en Dallezing 1. Manuela Kalsky 2409   SD 480p">
            <a:hlinkClick r:id="" action="ppaction://media"/>
            <a:extLst>
              <a:ext uri="{FF2B5EF4-FFF2-40B4-BE49-F238E27FC236}">
                <a16:creationId xmlns:a16="http://schemas.microsoft.com/office/drawing/2014/main" id="{65494967-1129-06D9-626C-AC7FC20AC24C}"/>
              </a:ext>
            </a:extLst>
          </p:cNvPr>
          <p:cNvPicPr>
            <a:picLocks noRot="1" noChangeAspect="1"/>
          </p:cNvPicPr>
          <p:nvPr>
            <a:videoFile r:link="rId1"/>
          </p:nvPr>
        </p:nvPicPr>
        <p:blipFill>
          <a:blip r:embed="rId4"/>
          <a:stretch>
            <a:fillRect/>
          </a:stretch>
        </p:blipFill>
        <p:spPr>
          <a:xfrm>
            <a:off x="2338297" y="2154586"/>
            <a:ext cx="7515405" cy="4246214"/>
          </a:xfrm>
          <a:prstGeom prst="rect">
            <a:avLst/>
          </a:prstGeom>
        </p:spPr>
      </p:pic>
    </p:spTree>
    <p:extLst>
      <p:ext uri="{BB962C8B-B14F-4D97-AF65-F5344CB8AC3E}">
        <p14:creationId xmlns:p14="http://schemas.microsoft.com/office/powerpoint/2010/main" val="266449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p:txBody>
          <a:bodyPr/>
          <a:lstStyle/>
          <a:p>
            <a:r>
              <a:rPr lang="en-US" b="1" dirty="0" err="1">
                <a:solidFill>
                  <a:schemeClr val="accent6"/>
                </a:solidFill>
                <a:latin typeface="+mn-lt"/>
              </a:rPr>
              <a:t>Visie</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838200" y="1878634"/>
            <a:ext cx="11247120" cy="4750766"/>
          </a:xfrm>
        </p:spPr>
        <p:txBody>
          <a:bodyPr>
            <a:normAutofit/>
          </a:bodyPr>
          <a:lstStyle/>
          <a:p>
            <a:r>
              <a:rPr lang="nl-NL" dirty="0"/>
              <a:t>“Een ander perspectief bieden, een ander verhaal vertellen” (WB 10-2023)</a:t>
            </a:r>
          </a:p>
          <a:p>
            <a:pPr marL="0" indent="0">
              <a:buNone/>
            </a:pPr>
            <a:endParaRPr lang="nl-NL" dirty="0"/>
          </a:p>
          <a:p>
            <a:r>
              <a:rPr lang="nl-NL" dirty="0"/>
              <a:t>“plekken bieden waar je ervaart wat </a:t>
            </a:r>
            <a:r>
              <a:rPr lang="nl-NL" i="1" dirty="0"/>
              <a:t>geliefd zijn </a:t>
            </a:r>
            <a:r>
              <a:rPr lang="nl-NL" dirty="0"/>
              <a:t>is” (WB 11-2023)</a:t>
            </a:r>
          </a:p>
          <a:p>
            <a:endParaRPr lang="nl-NL" dirty="0"/>
          </a:p>
          <a:p>
            <a:r>
              <a:rPr lang="nl-NL" dirty="0"/>
              <a:t>“wat is eigenlijk de essentie…?” (WB 15-2023)</a:t>
            </a:r>
          </a:p>
          <a:p>
            <a:endParaRPr lang="nl-NL" dirty="0"/>
          </a:p>
          <a:p>
            <a:r>
              <a:rPr lang="nl-NL" dirty="0"/>
              <a:t>“werkplaatsen van hoop” (WB 18-2023)</a:t>
            </a:r>
          </a:p>
          <a:p>
            <a:endParaRPr lang="nl-NL" dirty="0"/>
          </a:p>
          <a:p>
            <a:r>
              <a:rPr lang="nl-NL" dirty="0"/>
              <a:t>“nieuwe geestkracht ontwikkelen” (WB 33-2024)</a:t>
            </a:r>
          </a:p>
          <a:p>
            <a:endParaRPr lang="nl-NL" dirty="0"/>
          </a:p>
          <a:p>
            <a:endParaRPr lang="nl-NL" dirty="0"/>
          </a:p>
          <a:p>
            <a:pPr marL="0" indent="0">
              <a:buNone/>
            </a:pPr>
            <a:endParaRPr lang="nl-NL" dirty="0"/>
          </a:p>
          <a:p>
            <a:endParaRPr lang="nl-NL" dirty="0"/>
          </a:p>
          <a:p>
            <a:endParaRPr lang="nl-NL" dirty="0"/>
          </a:p>
          <a:p>
            <a:endParaRPr lang="nl-NL" dirty="0"/>
          </a:p>
          <a:p>
            <a:endParaRPr lang="nl-NL" dirty="0"/>
          </a:p>
          <a:p>
            <a:endParaRPr lang="nl-NL" dirty="0"/>
          </a:p>
          <a:p>
            <a:endParaRPr lang="en-NL" dirty="0"/>
          </a:p>
        </p:txBody>
      </p:sp>
    </p:spTree>
    <p:extLst>
      <p:ext uri="{BB962C8B-B14F-4D97-AF65-F5344CB8AC3E}">
        <p14:creationId xmlns:p14="http://schemas.microsoft.com/office/powerpoint/2010/main" val="522987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p:txBody>
          <a:bodyPr/>
          <a:lstStyle/>
          <a:p>
            <a:r>
              <a:rPr lang="en-US" b="1" dirty="0" err="1">
                <a:solidFill>
                  <a:schemeClr val="accent6"/>
                </a:solidFill>
                <a:latin typeface="+mn-lt"/>
              </a:rPr>
              <a:t>Verdieping</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838200" y="1878634"/>
            <a:ext cx="11247120" cy="4750766"/>
          </a:xfrm>
        </p:spPr>
        <p:txBody>
          <a:bodyPr>
            <a:normAutofit/>
          </a:bodyPr>
          <a:lstStyle/>
          <a:p>
            <a:r>
              <a:rPr lang="nl-NL" dirty="0"/>
              <a:t>Leerstoel VU: “Geestelijke zorg en religieus-humanistische zingeving”</a:t>
            </a:r>
          </a:p>
          <a:p>
            <a:pPr lvl="1"/>
            <a:r>
              <a:rPr lang="nl-NL" dirty="0"/>
              <a:t>prof. dr. Hans Alma (sinds 2020)</a:t>
            </a:r>
          </a:p>
          <a:p>
            <a:endParaRPr lang="nl-NL" dirty="0"/>
          </a:p>
          <a:p>
            <a:r>
              <a:rPr lang="nl-NL" dirty="0"/>
              <a:t>John </a:t>
            </a:r>
            <a:r>
              <a:rPr lang="nl-NL" dirty="0" err="1"/>
              <a:t>Dewey</a:t>
            </a:r>
            <a:r>
              <a:rPr lang="nl-NL" dirty="0"/>
              <a:t>: wereld is ‘</a:t>
            </a:r>
            <a:r>
              <a:rPr lang="nl-NL" dirty="0" err="1"/>
              <a:t>uncannily</a:t>
            </a:r>
            <a:r>
              <a:rPr lang="nl-NL" dirty="0"/>
              <a:t> </a:t>
            </a:r>
            <a:r>
              <a:rPr lang="nl-NL" dirty="0" err="1"/>
              <a:t>unstable</a:t>
            </a:r>
            <a:r>
              <a:rPr lang="nl-NL" dirty="0"/>
              <a:t>’ en ‘scene of risk’</a:t>
            </a:r>
          </a:p>
          <a:p>
            <a:endParaRPr lang="nl-NL" dirty="0"/>
          </a:p>
          <a:p>
            <a:r>
              <a:rPr lang="nl-NL" dirty="0"/>
              <a:t>Verbeeldingskracht &amp; creativiteit </a:t>
            </a:r>
            <a:r>
              <a:rPr lang="nl-NL" dirty="0">
                <a:sym typeface="Wingdings" panose="05000000000000000000" pitchFamily="2" charset="2"/>
              </a:rPr>
              <a:t> s</a:t>
            </a:r>
            <a:r>
              <a:rPr lang="nl-NL" dirty="0"/>
              <a:t>piritualiteit van het (on)mogelijke</a:t>
            </a:r>
          </a:p>
          <a:p>
            <a:pPr lvl="1"/>
            <a:r>
              <a:rPr lang="nl-NL" dirty="0"/>
              <a:t>Verlangen naar zin </a:t>
            </a:r>
            <a:r>
              <a:rPr lang="nl-NL" dirty="0">
                <a:sym typeface="Wingdings" panose="05000000000000000000" pitchFamily="2" charset="2"/>
              </a:rPr>
              <a:t> resonantie</a:t>
            </a:r>
            <a:endParaRPr lang="nl-NL" dirty="0"/>
          </a:p>
          <a:p>
            <a:pPr marL="0" indent="0">
              <a:buNone/>
            </a:pPr>
            <a:endParaRPr lang="nl-NL" dirty="0"/>
          </a:p>
          <a:p>
            <a:r>
              <a:rPr lang="nl-NL" dirty="0"/>
              <a:t>Geestelijke zorg: waar het mogelijke en onmogelijke elkaar raken</a:t>
            </a:r>
          </a:p>
          <a:p>
            <a:pPr lvl="1"/>
            <a:r>
              <a:rPr lang="nl-NL" dirty="0"/>
              <a:t>Aandacht, compassie, zorg </a:t>
            </a:r>
            <a:r>
              <a:rPr lang="nl-NL" dirty="0">
                <a:sym typeface="Wingdings" panose="05000000000000000000" pitchFamily="2" charset="2"/>
              </a:rPr>
              <a:t> in relaties tussen mensen</a:t>
            </a:r>
            <a:endParaRPr lang="nl-NL" dirty="0"/>
          </a:p>
          <a:p>
            <a:endParaRPr lang="nl-NL" dirty="0"/>
          </a:p>
          <a:p>
            <a:endParaRPr lang="nl-NL" dirty="0"/>
          </a:p>
          <a:p>
            <a:endParaRPr lang="nl-NL" dirty="0"/>
          </a:p>
          <a:p>
            <a:endParaRPr lang="nl-NL" dirty="0"/>
          </a:p>
          <a:p>
            <a:endParaRPr lang="nl-NL" dirty="0"/>
          </a:p>
          <a:p>
            <a:endParaRPr lang="nl-NL" dirty="0"/>
          </a:p>
          <a:p>
            <a:pPr marL="0" indent="0">
              <a:buNone/>
            </a:pPr>
            <a:endParaRPr lang="nl-NL" dirty="0"/>
          </a:p>
          <a:p>
            <a:endParaRPr lang="nl-NL" dirty="0"/>
          </a:p>
          <a:p>
            <a:endParaRPr lang="nl-NL" dirty="0"/>
          </a:p>
          <a:p>
            <a:endParaRPr lang="nl-NL" dirty="0"/>
          </a:p>
          <a:p>
            <a:endParaRPr lang="nl-NL" dirty="0"/>
          </a:p>
          <a:p>
            <a:endParaRPr lang="nl-NL" dirty="0"/>
          </a:p>
          <a:p>
            <a:endParaRPr lang="en-NL" dirty="0"/>
          </a:p>
        </p:txBody>
      </p:sp>
    </p:spTree>
    <p:extLst>
      <p:ext uri="{BB962C8B-B14F-4D97-AF65-F5344CB8AC3E}">
        <p14:creationId xmlns:p14="http://schemas.microsoft.com/office/powerpoint/2010/main" val="558568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p:txBody>
          <a:bodyPr/>
          <a:lstStyle/>
          <a:p>
            <a:r>
              <a:rPr lang="en-US" b="1" dirty="0" err="1">
                <a:solidFill>
                  <a:schemeClr val="accent6"/>
                </a:solidFill>
                <a:latin typeface="+mn-lt"/>
              </a:rPr>
              <a:t>Geestelijke</a:t>
            </a:r>
            <a:r>
              <a:rPr lang="en-US" b="1" dirty="0">
                <a:solidFill>
                  <a:schemeClr val="accent6"/>
                </a:solidFill>
                <a:latin typeface="+mn-lt"/>
              </a:rPr>
              <a:t> </a:t>
            </a:r>
            <a:r>
              <a:rPr lang="en-US" b="1" dirty="0" err="1">
                <a:solidFill>
                  <a:schemeClr val="accent6"/>
                </a:solidFill>
                <a:latin typeface="+mn-lt"/>
              </a:rPr>
              <a:t>verzorging</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838200" y="1878634"/>
            <a:ext cx="11247120" cy="4750766"/>
          </a:xfrm>
        </p:spPr>
        <p:txBody>
          <a:bodyPr>
            <a:normAutofit/>
          </a:bodyPr>
          <a:lstStyle/>
          <a:p>
            <a:r>
              <a:rPr lang="nl-NL" dirty="0"/>
              <a:t>Zoeken naar wat van waarde is, wat richting geeft, wat inspireert.</a:t>
            </a:r>
          </a:p>
          <a:p>
            <a:endParaRPr lang="nl-NL" dirty="0"/>
          </a:p>
          <a:p>
            <a:r>
              <a:rPr lang="nl-NL" dirty="0"/>
              <a:t>“Ook in seculiere context verbinden aan wat mensen heilig is.”</a:t>
            </a:r>
          </a:p>
          <a:p>
            <a:endParaRPr lang="nl-NL" dirty="0"/>
          </a:p>
          <a:p>
            <a:r>
              <a:rPr lang="nl-NL" dirty="0"/>
              <a:t>Narratieve benadering: ‘meereizen’ en hoop en kracht geven</a:t>
            </a:r>
          </a:p>
          <a:p>
            <a:pPr marL="0" indent="0">
              <a:buNone/>
            </a:pPr>
            <a:endParaRPr lang="nl-NL" dirty="0"/>
          </a:p>
          <a:p>
            <a:r>
              <a:rPr lang="nl-NL" dirty="0"/>
              <a:t>Luisteren </a:t>
            </a:r>
            <a:r>
              <a:rPr lang="nl-NL" dirty="0">
                <a:sym typeface="Wingdings" panose="05000000000000000000" pitchFamily="2" charset="2"/>
              </a:rPr>
              <a:t> hier-en-nu aandachtig verkennen + verbeeldingskracht</a:t>
            </a:r>
            <a:endParaRPr lang="nl-NL" dirty="0"/>
          </a:p>
          <a:p>
            <a:endParaRPr lang="nl-NL" dirty="0"/>
          </a:p>
          <a:p>
            <a:r>
              <a:rPr lang="nl-NL" dirty="0"/>
              <a:t>Inspireren </a:t>
            </a:r>
            <a:r>
              <a:rPr lang="nl-NL" dirty="0">
                <a:sym typeface="Wingdings" panose="05000000000000000000" pitchFamily="2" charset="2"/>
              </a:rPr>
              <a:t> bijv. </a:t>
            </a:r>
            <a:r>
              <a:rPr lang="nl-NL" dirty="0" err="1">
                <a:sym typeface="Wingdings" panose="05000000000000000000" pitchFamily="2" charset="2"/>
              </a:rPr>
              <a:t>ahv</a:t>
            </a:r>
            <a:r>
              <a:rPr lang="nl-NL" dirty="0">
                <a:sym typeface="Wingdings" panose="05000000000000000000" pitchFamily="2" charset="2"/>
              </a:rPr>
              <a:t> (religieuze) verhalen, rituelen, poëzie, kunst</a:t>
            </a:r>
            <a:endParaRPr lang="nl-NL" dirty="0"/>
          </a:p>
          <a:p>
            <a:endParaRPr lang="nl-NL" dirty="0"/>
          </a:p>
          <a:p>
            <a:endParaRPr lang="nl-NL" dirty="0"/>
          </a:p>
          <a:p>
            <a:endParaRPr lang="nl-NL" dirty="0"/>
          </a:p>
          <a:p>
            <a:endParaRPr lang="nl-NL" dirty="0"/>
          </a:p>
          <a:p>
            <a:endParaRPr lang="nl-NL" dirty="0"/>
          </a:p>
          <a:p>
            <a:pPr marL="0" indent="0">
              <a:buNone/>
            </a:pPr>
            <a:endParaRPr lang="nl-NL" dirty="0"/>
          </a:p>
          <a:p>
            <a:endParaRPr lang="nl-NL" dirty="0"/>
          </a:p>
          <a:p>
            <a:endParaRPr lang="nl-NL" dirty="0"/>
          </a:p>
          <a:p>
            <a:endParaRPr lang="nl-NL" dirty="0"/>
          </a:p>
          <a:p>
            <a:endParaRPr lang="nl-NL" dirty="0"/>
          </a:p>
          <a:p>
            <a:endParaRPr lang="nl-NL" dirty="0"/>
          </a:p>
          <a:p>
            <a:endParaRPr lang="en-NL" dirty="0"/>
          </a:p>
        </p:txBody>
      </p:sp>
    </p:spTree>
    <p:extLst>
      <p:ext uri="{BB962C8B-B14F-4D97-AF65-F5344CB8AC3E}">
        <p14:creationId xmlns:p14="http://schemas.microsoft.com/office/powerpoint/2010/main" val="3398608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p:txBody>
          <a:bodyPr/>
          <a:lstStyle/>
          <a:p>
            <a:r>
              <a:rPr lang="en-US" b="1" dirty="0" err="1">
                <a:solidFill>
                  <a:schemeClr val="accent6"/>
                </a:solidFill>
                <a:latin typeface="+mn-lt"/>
              </a:rPr>
              <a:t>Oplaadplekken</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838200" y="1878635"/>
            <a:ext cx="11247120" cy="4407866"/>
          </a:xfrm>
        </p:spPr>
        <p:txBody>
          <a:bodyPr>
            <a:normAutofit/>
          </a:bodyPr>
          <a:lstStyle/>
          <a:p>
            <a:r>
              <a:rPr lang="nl-NL" dirty="0"/>
              <a:t>Uitnodigende plekken creëren waar liefde woont” (WB 2-2023)</a:t>
            </a:r>
          </a:p>
          <a:p>
            <a:endParaRPr lang="nl-NL" dirty="0"/>
          </a:p>
          <a:p>
            <a:r>
              <a:rPr lang="nl-NL" dirty="0"/>
              <a:t>Egalitair en pluraliteit, geen hiërarchie</a:t>
            </a:r>
          </a:p>
          <a:p>
            <a:endParaRPr lang="nl-NL" dirty="0"/>
          </a:p>
          <a:p>
            <a:r>
              <a:rPr lang="nl-NL" dirty="0"/>
              <a:t>“waar mensen elkaar over een langere periode willen ontmoeten”</a:t>
            </a:r>
          </a:p>
          <a:p>
            <a:endParaRPr lang="nl-NL" dirty="0"/>
          </a:p>
          <a:p>
            <a:r>
              <a:rPr lang="nl-NL" dirty="0"/>
              <a:t>Klimaat waarin iedereen eigen keuzes kan maken</a:t>
            </a:r>
          </a:p>
          <a:p>
            <a:pPr lvl="1"/>
            <a:r>
              <a:rPr lang="nl-NL" dirty="0"/>
              <a:t>niet op basis van andermans verwachtingen</a:t>
            </a:r>
          </a:p>
          <a:p>
            <a:endParaRPr lang="nl-NL" dirty="0"/>
          </a:p>
          <a:p>
            <a:endParaRPr lang="nl-NL" dirty="0"/>
          </a:p>
          <a:p>
            <a:endParaRPr lang="nl-NL" dirty="0"/>
          </a:p>
          <a:p>
            <a:endParaRPr lang="nl-NL" dirty="0"/>
          </a:p>
          <a:p>
            <a:pPr marL="0" indent="0">
              <a:buNone/>
            </a:pPr>
            <a:endParaRPr lang="nl-NL" dirty="0"/>
          </a:p>
          <a:p>
            <a:endParaRPr lang="nl-NL" dirty="0"/>
          </a:p>
          <a:p>
            <a:endParaRPr lang="nl-NL" dirty="0"/>
          </a:p>
          <a:p>
            <a:endParaRPr lang="nl-NL" dirty="0"/>
          </a:p>
          <a:p>
            <a:endParaRPr lang="nl-NL" dirty="0"/>
          </a:p>
          <a:p>
            <a:endParaRPr lang="nl-NL" dirty="0"/>
          </a:p>
          <a:p>
            <a:endParaRPr lang="en-NL" dirty="0"/>
          </a:p>
        </p:txBody>
      </p:sp>
    </p:spTree>
    <p:extLst>
      <p:ext uri="{BB962C8B-B14F-4D97-AF65-F5344CB8AC3E}">
        <p14:creationId xmlns:p14="http://schemas.microsoft.com/office/powerpoint/2010/main" val="2199971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p:txBody>
          <a:bodyPr/>
          <a:lstStyle/>
          <a:p>
            <a:r>
              <a:rPr lang="en-US" b="1" dirty="0" err="1">
                <a:solidFill>
                  <a:schemeClr val="accent6"/>
                </a:solidFill>
                <a:latin typeface="+mn-lt"/>
              </a:rPr>
              <a:t>Pluriformiteit</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838200" y="1878634"/>
            <a:ext cx="11247120" cy="4750766"/>
          </a:xfrm>
        </p:spPr>
        <p:txBody>
          <a:bodyPr>
            <a:normAutofit/>
          </a:bodyPr>
          <a:lstStyle/>
          <a:p>
            <a:r>
              <a:rPr lang="nl-NL" dirty="0"/>
              <a:t>Naast bestaande/vertrouwde ook nieuwe vormen zoeken (WB 2-2023): </a:t>
            </a:r>
          </a:p>
          <a:p>
            <a:pPr lvl="1"/>
            <a:r>
              <a:rPr lang="nl-NL" dirty="0"/>
              <a:t>“ontmoetingen op andere momenten, met alle mensen die hiernaar op zoek zijn”</a:t>
            </a:r>
          </a:p>
          <a:p>
            <a:pPr marL="0" indent="0">
              <a:buNone/>
            </a:pPr>
            <a:endParaRPr lang="nl-NL" dirty="0"/>
          </a:p>
          <a:p>
            <a:r>
              <a:rPr lang="nl-NL" dirty="0"/>
              <a:t>Eenvoud, richting en variatie</a:t>
            </a:r>
          </a:p>
          <a:p>
            <a:endParaRPr lang="nl-NL" dirty="0"/>
          </a:p>
          <a:p>
            <a:pPr marL="0" indent="0">
              <a:buNone/>
            </a:pPr>
            <a:endParaRPr lang="nl-NL" dirty="0"/>
          </a:p>
          <a:p>
            <a:endParaRPr lang="nl-NL" dirty="0"/>
          </a:p>
          <a:p>
            <a:endParaRPr lang="nl-NL" dirty="0"/>
          </a:p>
          <a:p>
            <a:endParaRPr lang="nl-NL" dirty="0"/>
          </a:p>
          <a:p>
            <a:endParaRPr lang="nl-NL" dirty="0"/>
          </a:p>
          <a:p>
            <a:endParaRPr lang="nl-NL" dirty="0"/>
          </a:p>
          <a:p>
            <a:endParaRPr lang="en-NL" dirty="0"/>
          </a:p>
        </p:txBody>
      </p:sp>
      <p:pic>
        <p:nvPicPr>
          <p:cNvPr id="4" name="kiezen_voor_eenvoud,_richting_en_variatie (1080p) (1)">
            <a:hlinkClick r:id="" action="ppaction://media"/>
            <a:extLst>
              <a:ext uri="{FF2B5EF4-FFF2-40B4-BE49-F238E27FC236}">
                <a16:creationId xmlns:a16="http://schemas.microsoft.com/office/drawing/2014/main" id="{FA27C277-B573-3B62-FF54-C036C33780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09260" y="3068001"/>
            <a:ext cx="6130290" cy="3448289"/>
          </a:xfrm>
          <a:prstGeom prst="rect">
            <a:avLst/>
          </a:prstGeom>
          <a:ln>
            <a:solidFill>
              <a:schemeClr val="accent2"/>
            </a:solidFill>
          </a:ln>
        </p:spPr>
      </p:pic>
    </p:spTree>
    <p:extLst>
      <p:ext uri="{BB962C8B-B14F-4D97-AF65-F5344CB8AC3E}">
        <p14:creationId xmlns:p14="http://schemas.microsoft.com/office/powerpoint/2010/main" val="310610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9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p:txBody>
          <a:bodyPr/>
          <a:lstStyle/>
          <a:p>
            <a:r>
              <a:rPr lang="en-US" b="1" dirty="0" err="1">
                <a:solidFill>
                  <a:schemeClr val="accent6"/>
                </a:solidFill>
                <a:latin typeface="+mn-lt"/>
              </a:rPr>
              <a:t>Voorgeschiedenis</a:t>
            </a:r>
            <a:r>
              <a:rPr lang="en-US" b="1" dirty="0">
                <a:solidFill>
                  <a:schemeClr val="accent6"/>
                </a:solidFill>
                <a:latin typeface="+mn-lt"/>
              </a:rPr>
              <a:t>: </a:t>
            </a:r>
            <a:r>
              <a:rPr lang="en-US" b="1" dirty="0" err="1">
                <a:solidFill>
                  <a:schemeClr val="accent6"/>
                </a:solidFill>
                <a:latin typeface="+mn-lt"/>
              </a:rPr>
              <a:t>Engeland</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p:txBody>
          <a:bodyPr/>
          <a:lstStyle/>
          <a:p>
            <a:r>
              <a:rPr lang="nl-NL" dirty="0"/>
              <a:t>Crisistijd: wederkomstverwachting</a:t>
            </a:r>
          </a:p>
          <a:p>
            <a:endParaRPr lang="nl-NL" dirty="0"/>
          </a:p>
          <a:p>
            <a:r>
              <a:rPr lang="nl-NL" dirty="0"/>
              <a:t>Edward Irving: vernieuwing</a:t>
            </a:r>
          </a:p>
          <a:p>
            <a:pPr marL="0" indent="0">
              <a:buNone/>
            </a:pPr>
            <a:endParaRPr lang="nl-NL" dirty="0"/>
          </a:p>
          <a:p>
            <a:r>
              <a:rPr lang="nl-NL" dirty="0" err="1"/>
              <a:t>Albury</a:t>
            </a:r>
            <a:r>
              <a:rPr lang="nl-NL" dirty="0"/>
              <a:t> </a:t>
            </a:r>
            <a:r>
              <a:rPr lang="nl-NL" dirty="0">
                <a:sym typeface="Wingdings" panose="05000000000000000000" pitchFamily="2" charset="2"/>
              </a:rPr>
              <a:t> </a:t>
            </a:r>
            <a:r>
              <a:rPr lang="nl-NL" dirty="0" err="1"/>
              <a:t>Catholic</a:t>
            </a:r>
            <a:r>
              <a:rPr lang="nl-NL" dirty="0"/>
              <a:t> </a:t>
            </a:r>
            <a:r>
              <a:rPr lang="nl-NL" dirty="0" err="1"/>
              <a:t>Apostolic</a:t>
            </a:r>
            <a:r>
              <a:rPr lang="nl-NL" dirty="0"/>
              <a:t> </a:t>
            </a:r>
            <a:r>
              <a:rPr lang="nl-NL" dirty="0" err="1"/>
              <a:t>Church</a:t>
            </a:r>
            <a:r>
              <a:rPr lang="nl-NL" dirty="0"/>
              <a:t> (</a:t>
            </a:r>
            <a:r>
              <a:rPr lang="nl-NL" sz="2400" dirty="0"/>
              <a:t>±</a:t>
            </a:r>
            <a:r>
              <a:rPr lang="nl-NL" dirty="0"/>
              <a:t>1830)</a:t>
            </a:r>
          </a:p>
          <a:p>
            <a:endParaRPr lang="nl-NL" dirty="0"/>
          </a:p>
          <a:p>
            <a:r>
              <a:rPr lang="nl-NL" dirty="0"/>
              <a:t>God, Christus, Heilige Geest en 12 apostelen</a:t>
            </a:r>
          </a:p>
          <a:p>
            <a:endParaRPr lang="nl-NL" dirty="0"/>
          </a:p>
          <a:p>
            <a:endParaRPr lang="nl-NL" dirty="0"/>
          </a:p>
          <a:p>
            <a:endParaRPr lang="nl-NL" dirty="0"/>
          </a:p>
          <a:p>
            <a:endParaRPr lang="en-NL" dirty="0"/>
          </a:p>
        </p:txBody>
      </p:sp>
      <p:pic>
        <p:nvPicPr>
          <p:cNvPr id="1028" name="Picture 4" descr="Irving, Edward | Art UK">
            <a:extLst>
              <a:ext uri="{FF2B5EF4-FFF2-40B4-BE49-F238E27FC236}">
                <a16:creationId xmlns:a16="http://schemas.microsoft.com/office/drawing/2014/main" id="{43777A3A-8D63-D23E-BEAE-F95E3B821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3175" y="0"/>
            <a:ext cx="4568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477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p:txBody>
          <a:bodyPr/>
          <a:lstStyle/>
          <a:p>
            <a:r>
              <a:rPr lang="en-US" b="1" dirty="0">
                <a:solidFill>
                  <a:schemeClr val="accent6"/>
                </a:solidFill>
                <a:latin typeface="+mn-lt"/>
              </a:rPr>
              <a:t>Trends: </a:t>
            </a:r>
            <a:r>
              <a:rPr lang="en-US" b="1" dirty="0" err="1">
                <a:solidFill>
                  <a:schemeClr val="accent6"/>
                </a:solidFill>
                <a:latin typeface="+mn-lt"/>
              </a:rPr>
              <a:t>bewaren</a:t>
            </a:r>
            <a:r>
              <a:rPr lang="en-US" b="1" dirty="0">
                <a:solidFill>
                  <a:schemeClr val="accent6"/>
                </a:solidFill>
                <a:latin typeface="+mn-lt"/>
              </a:rPr>
              <a:t> &amp; </a:t>
            </a:r>
            <a:r>
              <a:rPr lang="en-US" b="1" dirty="0" err="1">
                <a:solidFill>
                  <a:schemeClr val="accent6"/>
                </a:solidFill>
                <a:latin typeface="+mn-lt"/>
              </a:rPr>
              <a:t>bewegen</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838200" y="1878635"/>
            <a:ext cx="11247120" cy="4007816"/>
          </a:xfrm>
        </p:spPr>
        <p:txBody>
          <a:bodyPr>
            <a:normAutofit/>
          </a:bodyPr>
          <a:lstStyle/>
          <a:p>
            <a:r>
              <a:rPr lang="nl-NL" dirty="0"/>
              <a:t>Van christelijk naar ‘seculier heilig’? </a:t>
            </a:r>
          </a:p>
          <a:p>
            <a:endParaRPr lang="nl-NL" dirty="0"/>
          </a:p>
          <a:p>
            <a:r>
              <a:rPr lang="nl-NL" dirty="0"/>
              <a:t>Van ‘solitair’ naar ‘onderdeel van’?</a:t>
            </a:r>
          </a:p>
          <a:p>
            <a:endParaRPr lang="nl-NL" dirty="0"/>
          </a:p>
          <a:p>
            <a:r>
              <a:rPr lang="nl-NL" dirty="0"/>
              <a:t>Weinig grote gemeenschappen naar veel kleine </a:t>
            </a:r>
            <a:r>
              <a:rPr lang="nl-NL" dirty="0" err="1"/>
              <a:t>communities</a:t>
            </a:r>
            <a:r>
              <a:rPr lang="nl-NL" dirty="0"/>
              <a:t>?</a:t>
            </a:r>
          </a:p>
          <a:p>
            <a:endParaRPr lang="nl-NL" dirty="0"/>
          </a:p>
          <a:p>
            <a:r>
              <a:rPr lang="nl-NL" dirty="0"/>
              <a:t>Wat ons bindt: van ‘geloof + cultuur’ naar ‘essentie + relevantie’?</a:t>
            </a:r>
          </a:p>
          <a:p>
            <a:endParaRPr lang="nl-NL" dirty="0"/>
          </a:p>
          <a:p>
            <a:endParaRPr lang="nl-NL" dirty="0"/>
          </a:p>
          <a:p>
            <a:endParaRPr lang="nl-NL" dirty="0"/>
          </a:p>
          <a:p>
            <a:endParaRPr lang="nl-NL" dirty="0"/>
          </a:p>
          <a:p>
            <a:endParaRPr lang="nl-NL" dirty="0"/>
          </a:p>
          <a:p>
            <a:pPr marL="0" indent="0">
              <a:buNone/>
            </a:pPr>
            <a:endParaRPr lang="nl-NL" dirty="0"/>
          </a:p>
          <a:p>
            <a:endParaRPr lang="nl-NL" dirty="0"/>
          </a:p>
          <a:p>
            <a:endParaRPr lang="nl-NL" dirty="0"/>
          </a:p>
          <a:p>
            <a:endParaRPr lang="nl-NL" dirty="0"/>
          </a:p>
          <a:p>
            <a:endParaRPr lang="nl-NL" dirty="0"/>
          </a:p>
          <a:p>
            <a:endParaRPr lang="nl-NL" dirty="0"/>
          </a:p>
          <a:p>
            <a:endParaRPr lang="en-NL" dirty="0"/>
          </a:p>
        </p:txBody>
      </p:sp>
    </p:spTree>
    <p:extLst>
      <p:ext uri="{BB962C8B-B14F-4D97-AF65-F5344CB8AC3E}">
        <p14:creationId xmlns:p14="http://schemas.microsoft.com/office/powerpoint/2010/main" val="28030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a:xfrm>
            <a:off x="647700" y="0"/>
            <a:ext cx="10515600" cy="1325563"/>
          </a:xfrm>
        </p:spPr>
        <p:txBody>
          <a:bodyPr/>
          <a:lstStyle/>
          <a:p>
            <a:r>
              <a:rPr lang="en-US" b="1" dirty="0">
                <a:solidFill>
                  <a:schemeClr val="accent6"/>
                </a:solidFill>
                <a:latin typeface="+mn-lt"/>
              </a:rPr>
              <a:t>Meer </a:t>
            </a:r>
            <a:r>
              <a:rPr lang="en-US" b="1" dirty="0" err="1">
                <a:solidFill>
                  <a:schemeClr val="accent6"/>
                </a:solidFill>
                <a:latin typeface="+mn-lt"/>
              </a:rPr>
              <a:t>lezen</a:t>
            </a:r>
            <a:r>
              <a:rPr lang="en-US" b="1" dirty="0">
                <a:solidFill>
                  <a:schemeClr val="accent6"/>
                </a:solidFill>
                <a:latin typeface="+mn-lt"/>
              </a:rPr>
              <a:t>?</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781050" y="1325563"/>
            <a:ext cx="11410950" cy="5395912"/>
          </a:xfrm>
        </p:spPr>
        <p:txBody>
          <a:bodyPr>
            <a:normAutofit lnSpcReduction="10000"/>
          </a:bodyPr>
          <a:lstStyle/>
          <a:p>
            <a:r>
              <a:rPr lang="nl-NL" dirty="0"/>
              <a:t>Geschiedenis Apostolisch Genootschap + voorlopers:</a:t>
            </a:r>
          </a:p>
          <a:p>
            <a:pPr lvl="1"/>
            <a:r>
              <a:rPr lang="nl-NL" dirty="0"/>
              <a:t> ‘Nieuw licht op oude wegen’ (Berry Brand)</a:t>
            </a:r>
          </a:p>
          <a:p>
            <a:r>
              <a:rPr lang="nl-NL" dirty="0"/>
              <a:t>Apostolische traditie: </a:t>
            </a:r>
          </a:p>
          <a:p>
            <a:pPr lvl="1"/>
            <a:r>
              <a:rPr lang="nl-NL" dirty="0"/>
              <a:t>‘Tweeduizend jaar apostolische veelkleurigheid’ (Truus Bouman-Komen)</a:t>
            </a:r>
          </a:p>
          <a:p>
            <a:r>
              <a:rPr lang="nl-NL" dirty="0"/>
              <a:t>Religieus-humanistische traditie:</a:t>
            </a:r>
          </a:p>
          <a:p>
            <a:pPr lvl="1"/>
            <a:r>
              <a:rPr lang="nl-NL" dirty="0"/>
              <a:t>‘Bosbeekje of brede rivier?’ (Jos de Wit)</a:t>
            </a:r>
          </a:p>
          <a:p>
            <a:r>
              <a:rPr lang="nl-NL" dirty="0"/>
              <a:t>Zin, resonantie, verbeeldingskracht, spiritualiteit van het mogelijke:</a:t>
            </a:r>
          </a:p>
          <a:p>
            <a:pPr lvl="1"/>
            <a:r>
              <a:rPr lang="nl-NL" dirty="0"/>
              <a:t>‘Het verlangen naar zin. De zoektocht naar resonantie in de wereld.’ (Hans Alma)</a:t>
            </a:r>
          </a:p>
          <a:p>
            <a:r>
              <a:rPr lang="nl-NL" dirty="0"/>
              <a:t>Geestelijke verzorging </a:t>
            </a:r>
          </a:p>
          <a:p>
            <a:pPr lvl="1"/>
            <a:r>
              <a:rPr lang="nl-NL" dirty="0"/>
              <a:t>‘De kunst van pelgrimeren. De geestelijk verzorger als verbeeldingsprofessional.’ (Hans Alma)</a:t>
            </a:r>
          </a:p>
          <a:p>
            <a:r>
              <a:rPr lang="nl-NL" dirty="0"/>
              <a:t>Verdieping grondslag van het geloof: </a:t>
            </a:r>
          </a:p>
          <a:p>
            <a:pPr lvl="1"/>
            <a:r>
              <a:rPr lang="nl-NL" dirty="0"/>
              <a:t>‘Grondslag in perspectief’ (boekje ook digitaal beschikbaar)</a:t>
            </a:r>
          </a:p>
          <a:p>
            <a:endParaRPr lang="nl-NL" dirty="0"/>
          </a:p>
          <a:p>
            <a:endParaRPr lang="nl-NL" dirty="0"/>
          </a:p>
          <a:p>
            <a:endParaRPr lang="nl-NL" dirty="0"/>
          </a:p>
          <a:p>
            <a:pPr marL="0" indent="0">
              <a:buNone/>
            </a:pPr>
            <a:endParaRPr lang="nl-NL" dirty="0"/>
          </a:p>
          <a:p>
            <a:endParaRPr lang="nl-NL" dirty="0"/>
          </a:p>
          <a:p>
            <a:endParaRPr lang="nl-NL" dirty="0"/>
          </a:p>
          <a:p>
            <a:endParaRPr lang="nl-NL" dirty="0"/>
          </a:p>
          <a:p>
            <a:endParaRPr lang="nl-NL" dirty="0"/>
          </a:p>
          <a:p>
            <a:endParaRPr lang="nl-NL" dirty="0"/>
          </a:p>
          <a:p>
            <a:endParaRPr lang="en-NL" dirty="0"/>
          </a:p>
        </p:txBody>
      </p:sp>
    </p:spTree>
    <p:extLst>
      <p:ext uri="{BB962C8B-B14F-4D97-AF65-F5344CB8AC3E}">
        <p14:creationId xmlns:p14="http://schemas.microsoft.com/office/powerpoint/2010/main" val="3801395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a:xfrm>
            <a:off x="647700" y="0"/>
            <a:ext cx="10515600" cy="1325563"/>
          </a:xfrm>
        </p:spPr>
        <p:txBody>
          <a:bodyPr/>
          <a:lstStyle/>
          <a:p>
            <a:r>
              <a:rPr lang="en-US" b="1" dirty="0">
                <a:solidFill>
                  <a:schemeClr val="accent6"/>
                </a:solidFill>
                <a:latin typeface="+mn-lt"/>
              </a:rPr>
              <a:t>Meer </a:t>
            </a:r>
            <a:r>
              <a:rPr lang="en-US" b="1" dirty="0" err="1">
                <a:solidFill>
                  <a:schemeClr val="accent6"/>
                </a:solidFill>
                <a:latin typeface="+mn-lt"/>
              </a:rPr>
              <a:t>kijken</a:t>
            </a:r>
            <a:r>
              <a:rPr lang="en-US" b="1" dirty="0">
                <a:solidFill>
                  <a:schemeClr val="accent6"/>
                </a:solidFill>
                <a:latin typeface="+mn-lt"/>
              </a:rPr>
              <a:t> en </a:t>
            </a:r>
            <a:r>
              <a:rPr lang="en-US" b="1" dirty="0" err="1">
                <a:solidFill>
                  <a:schemeClr val="accent6"/>
                </a:solidFill>
                <a:latin typeface="+mn-lt"/>
              </a:rPr>
              <a:t>luisteren</a:t>
            </a:r>
            <a:r>
              <a:rPr lang="en-US" b="1" dirty="0">
                <a:solidFill>
                  <a:schemeClr val="accent6"/>
                </a:solidFill>
                <a:latin typeface="+mn-lt"/>
              </a:rPr>
              <a:t>?</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647700" y="1393826"/>
            <a:ext cx="11544300" cy="5395912"/>
          </a:xfrm>
        </p:spPr>
        <p:txBody>
          <a:bodyPr>
            <a:normAutofit lnSpcReduction="10000"/>
          </a:bodyPr>
          <a:lstStyle/>
          <a:p>
            <a:r>
              <a:rPr lang="nl-NL" dirty="0"/>
              <a:t>Eigentijdse thema’s: </a:t>
            </a:r>
          </a:p>
          <a:p>
            <a:pPr lvl="1"/>
            <a:r>
              <a:rPr lang="nl-NL" dirty="0"/>
              <a:t>Podcast ‘Wij stellen hier de vragen’ (</a:t>
            </a:r>
            <a:r>
              <a:rPr lang="nl-NL" dirty="0">
                <a:hlinkClick r:id="rId3"/>
              </a:rPr>
              <a:t>https://www.apgen.nl/wijstellenhierdevragen</a:t>
            </a:r>
            <a:r>
              <a:rPr lang="nl-NL" dirty="0"/>
              <a:t>) </a:t>
            </a:r>
          </a:p>
          <a:p>
            <a:endParaRPr lang="nl-NL" sz="1600" dirty="0"/>
          </a:p>
          <a:p>
            <a:r>
              <a:rPr lang="nl-NL" dirty="0"/>
              <a:t>Lezing Manuela </a:t>
            </a:r>
            <a:r>
              <a:rPr lang="nl-NL" dirty="0" err="1"/>
              <a:t>Kalsky</a:t>
            </a:r>
            <a:r>
              <a:rPr lang="nl-NL" dirty="0"/>
              <a:t> tgv opening Centrum voor Religieus Humanisme:</a:t>
            </a:r>
          </a:p>
          <a:p>
            <a:pPr lvl="1"/>
            <a:r>
              <a:rPr lang="nl-NL" dirty="0">
                <a:hlinkClick r:id="rId4"/>
              </a:rPr>
              <a:t>https://youtu.be/QGugIhS4R_Q?si=sv-eKJ_PyydrZ_5i</a:t>
            </a:r>
            <a:r>
              <a:rPr lang="nl-NL" dirty="0"/>
              <a:t> (12 september 2024)</a:t>
            </a:r>
          </a:p>
          <a:p>
            <a:pPr lvl="1"/>
            <a:endParaRPr lang="nl-NL" sz="1800" dirty="0"/>
          </a:p>
          <a:p>
            <a:r>
              <a:rPr lang="nl-NL" dirty="0"/>
              <a:t>Mini-lezing religieus-humanisme Hans Alma in eredienst Dordrecht: </a:t>
            </a:r>
          </a:p>
          <a:p>
            <a:pPr lvl="1"/>
            <a:r>
              <a:rPr lang="nl-NL" dirty="0">
                <a:hlinkClick r:id="rId5"/>
              </a:rPr>
              <a:t>https://www.youtube.com/live/33-ZTydAaX0?si=Q-mYo3XdYFOiwWpd</a:t>
            </a:r>
            <a:r>
              <a:rPr lang="nl-NL" dirty="0"/>
              <a:t> (28 april 2024)</a:t>
            </a:r>
          </a:p>
          <a:p>
            <a:endParaRPr lang="nl-NL" sz="1800" dirty="0"/>
          </a:p>
          <a:p>
            <a:r>
              <a:rPr lang="nl-NL" dirty="0"/>
              <a:t>Oratie Hans Alma ‘Waar mogelijk en onmogelijk elkaar raken’:</a:t>
            </a:r>
          </a:p>
          <a:p>
            <a:pPr lvl="1"/>
            <a:r>
              <a:rPr lang="nl-NL" dirty="0">
                <a:hlinkClick r:id="rId6"/>
              </a:rPr>
              <a:t>https://vimeo.com/653611677/729e632b88</a:t>
            </a:r>
            <a:r>
              <a:rPr lang="nl-NL" dirty="0"/>
              <a:t> </a:t>
            </a:r>
          </a:p>
          <a:p>
            <a:pPr marL="0" indent="0">
              <a:buNone/>
            </a:pPr>
            <a:endParaRPr lang="nl-NL" dirty="0"/>
          </a:p>
          <a:p>
            <a:pPr marL="0" indent="0">
              <a:buNone/>
            </a:pPr>
            <a:r>
              <a:rPr lang="nl-NL" dirty="0">
                <a:solidFill>
                  <a:schemeClr val="accent2"/>
                </a:solidFill>
              </a:rPr>
              <a:t>En er is veel meer, bijv. Bibliotheek Online, Archief of…… Live! Graag tot snel!</a:t>
            </a:r>
          </a:p>
          <a:p>
            <a:pPr marL="457200" lvl="1" indent="0">
              <a:buNone/>
            </a:pPr>
            <a:endParaRPr lang="nl-NL" dirty="0"/>
          </a:p>
          <a:p>
            <a:endParaRPr lang="nl-NL" dirty="0"/>
          </a:p>
          <a:p>
            <a:endParaRPr lang="nl-NL" dirty="0"/>
          </a:p>
          <a:p>
            <a:pPr marL="0" indent="0">
              <a:buNone/>
            </a:pPr>
            <a:endParaRPr lang="nl-NL" dirty="0"/>
          </a:p>
          <a:p>
            <a:endParaRPr lang="nl-NL" dirty="0"/>
          </a:p>
          <a:p>
            <a:endParaRPr lang="nl-NL" dirty="0"/>
          </a:p>
          <a:p>
            <a:endParaRPr lang="nl-NL" dirty="0"/>
          </a:p>
          <a:p>
            <a:endParaRPr lang="nl-NL" dirty="0"/>
          </a:p>
          <a:p>
            <a:endParaRPr lang="nl-NL" dirty="0"/>
          </a:p>
          <a:p>
            <a:endParaRPr lang="en-NL" dirty="0"/>
          </a:p>
        </p:txBody>
      </p:sp>
    </p:spTree>
    <p:extLst>
      <p:ext uri="{BB962C8B-B14F-4D97-AF65-F5344CB8AC3E}">
        <p14:creationId xmlns:p14="http://schemas.microsoft.com/office/powerpoint/2010/main" val="2429406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E2019-D594-8798-0CE3-2CB27A3DDA13}"/>
              </a:ext>
            </a:extLst>
          </p:cNvPr>
          <p:cNvSpPr>
            <a:spLocks noGrp="1"/>
          </p:cNvSpPr>
          <p:nvPr>
            <p:ph type="title"/>
          </p:nvPr>
        </p:nvSpPr>
        <p:spPr/>
        <p:txBody>
          <a:bodyPr/>
          <a:lstStyle/>
          <a:p>
            <a:r>
              <a:rPr lang="en-US" b="1" dirty="0" err="1">
                <a:solidFill>
                  <a:schemeClr val="accent6"/>
                </a:solidFill>
                <a:latin typeface="+mn-lt"/>
              </a:rPr>
              <a:t>Voorgeschiedenis</a:t>
            </a:r>
            <a:r>
              <a:rPr lang="en-US" b="1" dirty="0">
                <a:solidFill>
                  <a:schemeClr val="accent6"/>
                </a:solidFill>
                <a:latin typeface="+mn-lt"/>
              </a:rPr>
              <a:t>: </a:t>
            </a:r>
            <a:r>
              <a:rPr lang="en-US" b="1" dirty="0" err="1">
                <a:solidFill>
                  <a:schemeClr val="accent6"/>
                </a:solidFill>
                <a:latin typeface="+mn-lt"/>
              </a:rPr>
              <a:t>Duitsland</a:t>
            </a:r>
            <a:endParaRPr lang="en-NL" dirty="0"/>
          </a:p>
        </p:txBody>
      </p:sp>
      <p:sp>
        <p:nvSpPr>
          <p:cNvPr id="3" name="Tijdelijke aanduiding voor inhoud 2">
            <a:extLst>
              <a:ext uri="{FF2B5EF4-FFF2-40B4-BE49-F238E27FC236}">
                <a16:creationId xmlns:a16="http://schemas.microsoft.com/office/drawing/2014/main" id="{5F8E18DE-A986-5EBE-73D4-80621C2E3694}"/>
              </a:ext>
            </a:extLst>
          </p:cNvPr>
          <p:cNvSpPr>
            <a:spLocks noGrp="1"/>
          </p:cNvSpPr>
          <p:nvPr>
            <p:ph idx="1"/>
          </p:nvPr>
        </p:nvSpPr>
        <p:spPr>
          <a:xfrm>
            <a:off x="838200" y="1878634"/>
            <a:ext cx="10515600" cy="4351338"/>
          </a:xfrm>
        </p:spPr>
        <p:txBody>
          <a:bodyPr>
            <a:normAutofit/>
          </a:bodyPr>
          <a:lstStyle/>
          <a:p>
            <a:r>
              <a:rPr lang="nl-NL" dirty="0"/>
              <a:t>1863: afscheiding gemeente Hamburg van </a:t>
            </a:r>
            <a:r>
              <a:rPr lang="nl-NL" dirty="0" err="1"/>
              <a:t>Catholic</a:t>
            </a:r>
            <a:r>
              <a:rPr lang="nl-NL" dirty="0"/>
              <a:t> </a:t>
            </a:r>
            <a:r>
              <a:rPr lang="nl-NL" dirty="0" err="1"/>
              <a:t>Apostolic</a:t>
            </a:r>
            <a:r>
              <a:rPr lang="nl-NL" dirty="0"/>
              <a:t> </a:t>
            </a:r>
            <a:r>
              <a:rPr lang="nl-NL" dirty="0" err="1"/>
              <a:t>Church</a:t>
            </a:r>
            <a:endParaRPr lang="nl-NL" dirty="0"/>
          </a:p>
          <a:p>
            <a:pPr marL="0" indent="0">
              <a:buNone/>
            </a:pPr>
            <a:endParaRPr lang="nl-NL" dirty="0"/>
          </a:p>
          <a:p>
            <a:r>
              <a:rPr lang="nl-NL" dirty="0"/>
              <a:t>1863: apostel Schwartz naar Nederland: Apostolische Zending</a:t>
            </a:r>
          </a:p>
          <a:p>
            <a:endParaRPr lang="nl-NL" dirty="0"/>
          </a:p>
          <a:p>
            <a:r>
              <a:rPr lang="nl-NL" dirty="0"/>
              <a:t>‘Nieuwe licht’: nieuwe visie op apostel, minder ‘kerks’, alledaagse taal </a:t>
            </a:r>
          </a:p>
          <a:p>
            <a:endParaRPr lang="nl-NL" dirty="0"/>
          </a:p>
          <a:p>
            <a:r>
              <a:rPr lang="nl-NL" dirty="0"/>
              <a:t>1902: Hersteld Apostolische </a:t>
            </a:r>
            <a:r>
              <a:rPr lang="nl-NL" dirty="0" err="1"/>
              <a:t>Zendinggemeente</a:t>
            </a:r>
            <a:r>
              <a:rPr lang="nl-NL" dirty="0"/>
              <a:t> in de Eenheid der Apostelen (HAZEA) – (o.l.v. stamapostel in Duitsland)</a:t>
            </a:r>
          </a:p>
          <a:p>
            <a:endParaRPr lang="nl-NL" dirty="0"/>
          </a:p>
          <a:p>
            <a:endParaRPr lang="nl-NL" dirty="0"/>
          </a:p>
          <a:p>
            <a:endParaRPr lang="nl-NL" dirty="0"/>
          </a:p>
          <a:p>
            <a:endParaRPr lang="nl-NL" dirty="0"/>
          </a:p>
          <a:p>
            <a:endParaRPr lang="nl-NL" dirty="0"/>
          </a:p>
          <a:p>
            <a:endParaRPr lang="en-NL" dirty="0"/>
          </a:p>
        </p:txBody>
      </p:sp>
    </p:spTree>
    <p:extLst>
      <p:ext uri="{BB962C8B-B14F-4D97-AF65-F5344CB8AC3E}">
        <p14:creationId xmlns:p14="http://schemas.microsoft.com/office/powerpoint/2010/main" val="199060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894847-07BF-7D84-B7FE-0BF4387D7523}"/>
              </a:ext>
            </a:extLst>
          </p:cNvPr>
          <p:cNvSpPr>
            <a:spLocks noGrp="1"/>
          </p:cNvSpPr>
          <p:nvPr>
            <p:ph type="title"/>
          </p:nvPr>
        </p:nvSpPr>
        <p:spPr/>
        <p:txBody>
          <a:bodyPr/>
          <a:lstStyle/>
          <a:p>
            <a:r>
              <a:rPr lang="en-US" b="1" dirty="0" err="1">
                <a:solidFill>
                  <a:schemeClr val="accent6"/>
                </a:solidFill>
                <a:latin typeface="+mn-lt"/>
              </a:rPr>
              <a:t>Ontstaan</a:t>
            </a:r>
            <a:r>
              <a:rPr lang="en-US" b="1" dirty="0">
                <a:solidFill>
                  <a:schemeClr val="accent6"/>
                </a:solidFill>
                <a:latin typeface="+mn-lt"/>
              </a:rPr>
              <a:t> Apostolisch Genootschap</a:t>
            </a:r>
            <a:endParaRPr lang="en-NL" dirty="0"/>
          </a:p>
        </p:txBody>
      </p:sp>
      <p:sp>
        <p:nvSpPr>
          <p:cNvPr id="3" name="Tijdelijke aanduiding voor inhoud 2">
            <a:extLst>
              <a:ext uri="{FF2B5EF4-FFF2-40B4-BE49-F238E27FC236}">
                <a16:creationId xmlns:a16="http://schemas.microsoft.com/office/drawing/2014/main" id="{4358EF31-A72E-41AE-42E1-0CAC13AE12D7}"/>
              </a:ext>
            </a:extLst>
          </p:cNvPr>
          <p:cNvSpPr>
            <a:spLocks noGrp="1"/>
          </p:cNvSpPr>
          <p:nvPr>
            <p:ph idx="1"/>
          </p:nvPr>
        </p:nvSpPr>
        <p:spPr/>
        <p:txBody>
          <a:bodyPr/>
          <a:lstStyle/>
          <a:p>
            <a:r>
              <a:rPr lang="nl-NL" dirty="0"/>
              <a:t>Apostel Van </a:t>
            </a:r>
            <a:r>
              <a:rPr lang="nl-NL" dirty="0" err="1"/>
              <a:t>Oosbree</a:t>
            </a:r>
            <a:r>
              <a:rPr lang="nl-NL" dirty="0"/>
              <a:t> (1910-1946)</a:t>
            </a:r>
          </a:p>
          <a:p>
            <a:pPr lvl="1"/>
            <a:r>
              <a:rPr lang="nl-NL" dirty="0"/>
              <a:t>Groei en hechte gemeenschappen</a:t>
            </a:r>
          </a:p>
          <a:p>
            <a:pPr lvl="1"/>
            <a:r>
              <a:rPr lang="nl-NL" dirty="0"/>
              <a:t>Nog wel wederkomstverwachting, maar: </a:t>
            </a:r>
          </a:p>
          <a:p>
            <a:pPr lvl="1"/>
            <a:r>
              <a:rPr lang="nl-NL" dirty="0"/>
              <a:t>God = Macht der Liefde </a:t>
            </a:r>
            <a:r>
              <a:rPr lang="nl-NL" dirty="0">
                <a:sym typeface="Wingdings" panose="05000000000000000000" pitchFamily="2" charset="2"/>
              </a:rPr>
              <a:t> via mensen</a:t>
            </a:r>
            <a:endParaRPr lang="nl-NL" dirty="0"/>
          </a:p>
          <a:p>
            <a:pPr lvl="1"/>
            <a:r>
              <a:rPr lang="nl-NL" dirty="0"/>
              <a:t>Apostel als ‘gezant en eigentijdse mond Gods’</a:t>
            </a:r>
          </a:p>
          <a:p>
            <a:pPr lvl="1"/>
            <a:r>
              <a:rPr lang="nl-NL" dirty="0"/>
              <a:t>Geschil met stamapostel in Duitsland: apostel </a:t>
            </a:r>
            <a:r>
              <a:rPr lang="nl-NL" dirty="0" err="1"/>
              <a:t>ipv</a:t>
            </a:r>
            <a:r>
              <a:rPr lang="nl-NL" dirty="0"/>
              <a:t> Jezus?</a:t>
            </a:r>
          </a:p>
          <a:p>
            <a:r>
              <a:rPr lang="nl-NL" dirty="0"/>
              <a:t>Roeping Apostel Lambertus Slok (2</a:t>
            </a:r>
            <a:r>
              <a:rPr lang="nl-NL" baseline="30000" dirty="0"/>
              <a:t>e</a:t>
            </a:r>
            <a:r>
              <a:rPr lang="nl-NL" dirty="0"/>
              <a:t> Paasdag 1946)</a:t>
            </a:r>
          </a:p>
          <a:p>
            <a:r>
              <a:rPr lang="nl-NL" dirty="0"/>
              <a:t>Breuk met ‘Eenheid der Apostelen’ </a:t>
            </a:r>
            <a:r>
              <a:rPr lang="nl-NL" dirty="0">
                <a:sym typeface="Wingdings" panose="05000000000000000000" pitchFamily="2" charset="2"/>
              </a:rPr>
              <a:t> rechtszaak verloren</a:t>
            </a:r>
          </a:p>
          <a:p>
            <a:r>
              <a:rPr lang="nl-NL" dirty="0">
                <a:sym typeface="Wingdings" panose="05000000000000000000" pitchFamily="2" charset="2"/>
              </a:rPr>
              <a:t>28 december 1951: oprichting Apostolisch Genootschap</a:t>
            </a:r>
          </a:p>
          <a:p>
            <a:endParaRPr lang="nl-NL" dirty="0">
              <a:sym typeface="Wingdings" panose="05000000000000000000" pitchFamily="2" charset="2"/>
            </a:endParaRPr>
          </a:p>
          <a:p>
            <a:endParaRPr lang="nl-NL" dirty="0"/>
          </a:p>
          <a:p>
            <a:endParaRPr lang="nl-NL" dirty="0"/>
          </a:p>
          <a:p>
            <a:endParaRPr lang="nl-NL" dirty="0"/>
          </a:p>
          <a:p>
            <a:endParaRPr lang="en-NL" dirty="0"/>
          </a:p>
        </p:txBody>
      </p:sp>
      <p:pic>
        <p:nvPicPr>
          <p:cNvPr id="2050" name="Picture 2" descr="APOSTOLISCHEN.NL">
            <a:extLst>
              <a:ext uri="{FF2B5EF4-FFF2-40B4-BE49-F238E27FC236}">
                <a16:creationId xmlns:a16="http://schemas.microsoft.com/office/drawing/2014/main" id="{93EBBBBE-3A02-A05C-D98A-DA34D14B4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8749" y="1825625"/>
            <a:ext cx="1988878" cy="3283227"/>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46CFEBAA-BBA8-3BC0-63F4-447802602070}"/>
              </a:ext>
            </a:extLst>
          </p:cNvPr>
          <p:cNvSpPr txBox="1"/>
          <p:nvPr/>
        </p:nvSpPr>
        <p:spPr>
          <a:xfrm>
            <a:off x="9637118" y="5128869"/>
            <a:ext cx="2372139" cy="646331"/>
          </a:xfrm>
          <a:prstGeom prst="rect">
            <a:avLst/>
          </a:prstGeom>
          <a:noFill/>
        </p:spPr>
        <p:txBody>
          <a:bodyPr wrap="square" rtlCol="0">
            <a:spAutoFit/>
          </a:bodyPr>
          <a:lstStyle/>
          <a:p>
            <a:pPr algn="ctr"/>
            <a:r>
              <a:rPr lang="nl-NL" dirty="0"/>
              <a:t>Johannes van </a:t>
            </a:r>
            <a:r>
              <a:rPr lang="nl-NL" dirty="0" err="1"/>
              <a:t>Oosbree</a:t>
            </a:r>
            <a:r>
              <a:rPr lang="nl-NL" dirty="0"/>
              <a:t> (apostel 1910-1946)</a:t>
            </a:r>
            <a:endParaRPr lang="en-NL" dirty="0"/>
          </a:p>
        </p:txBody>
      </p:sp>
    </p:spTree>
    <p:extLst>
      <p:ext uri="{BB962C8B-B14F-4D97-AF65-F5344CB8AC3E}">
        <p14:creationId xmlns:p14="http://schemas.microsoft.com/office/powerpoint/2010/main" val="3705722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CD34DE-C857-470A-16D8-E4A2EAC2258A}"/>
              </a:ext>
            </a:extLst>
          </p:cNvPr>
          <p:cNvSpPr>
            <a:spLocks noGrp="1"/>
          </p:cNvSpPr>
          <p:nvPr>
            <p:ph type="title"/>
          </p:nvPr>
        </p:nvSpPr>
        <p:spPr/>
        <p:txBody>
          <a:bodyPr/>
          <a:lstStyle/>
          <a:p>
            <a:r>
              <a:rPr lang="en-US" b="1" dirty="0" err="1">
                <a:solidFill>
                  <a:schemeClr val="accent6"/>
                </a:solidFill>
                <a:latin typeface="+mn-lt"/>
              </a:rPr>
              <a:t>Geloofsontwikkeling</a:t>
            </a:r>
            <a:endParaRPr lang="en-NL" dirty="0"/>
          </a:p>
        </p:txBody>
      </p:sp>
      <p:sp>
        <p:nvSpPr>
          <p:cNvPr id="3" name="Tijdelijke aanduiding voor inhoud 2">
            <a:extLst>
              <a:ext uri="{FF2B5EF4-FFF2-40B4-BE49-F238E27FC236}">
                <a16:creationId xmlns:a16="http://schemas.microsoft.com/office/drawing/2014/main" id="{8CF13AB1-537C-9127-EB38-0899D04B9600}"/>
              </a:ext>
            </a:extLst>
          </p:cNvPr>
          <p:cNvSpPr>
            <a:spLocks noGrp="1"/>
          </p:cNvSpPr>
          <p:nvPr>
            <p:ph idx="1"/>
          </p:nvPr>
        </p:nvSpPr>
        <p:spPr>
          <a:xfrm>
            <a:off x="838200" y="1825625"/>
            <a:ext cx="10515600" cy="4787210"/>
          </a:xfrm>
        </p:spPr>
        <p:txBody>
          <a:bodyPr/>
          <a:lstStyle/>
          <a:p>
            <a:r>
              <a:rPr lang="nl-NL" dirty="0"/>
              <a:t>Voortborduren op het ‘nieuwe licht’</a:t>
            </a:r>
          </a:p>
          <a:p>
            <a:endParaRPr lang="nl-NL" dirty="0"/>
          </a:p>
          <a:p>
            <a:r>
              <a:rPr lang="nl-NL" dirty="0"/>
              <a:t>“Wij zijn er voor God” </a:t>
            </a:r>
            <a:r>
              <a:rPr lang="nl-NL" dirty="0">
                <a:sym typeface="Wingdings" panose="05000000000000000000" pitchFamily="2" charset="2"/>
              </a:rPr>
              <a:t> liefde centraal</a:t>
            </a:r>
          </a:p>
          <a:p>
            <a:endParaRPr lang="nl-NL" dirty="0">
              <a:sym typeface="Wingdings" panose="05000000000000000000" pitchFamily="2" charset="2"/>
            </a:endParaRPr>
          </a:p>
          <a:p>
            <a:r>
              <a:rPr lang="nl-NL" dirty="0">
                <a:sym typeface="Wingdings" panose="05000000000000000000" pitchFamily="2" charset="2"/>
              </a:rPr>
              <a:t>Afname christelijke elementen (dogma’s, taal, arbeidsnamen)</a:t>
            </a:r>
          </a:p>
          <a:p>
            <a:endParaRPr lang="nl-NL" dirty="0">
              <a:sym typeface="Wingdings" panose="05000000000000000000" pitchFamily="2" charset="2"/>
            </a:endParaRPr>
          </a:p>
          <a:p>
            <a:r>
              <a:rPr lang="nl-NL" dirty="0">
                <a:sym typeface="Wingdings" panose="05000000000000000000" pitchFamily="2" charset="2"/>
              </a:rPr>
              <a:t>Godsdienstig  religieus</a:t>
            </a:r>
          </a:p>
          <a:p>
            <a:pPr marL="0" indent="0">
              <a:buNone/>
            </a:pPr>
            <a:endParaRPr lang="nl-NL" dirty="0">
              <a:sym typeface="Wingdings" panose="05000000000000000000" pitchFamily="2" charset="2"/>
            </a:endParaRPr>
          </a:p>
          <a:p>
            <a:r>
              <a:rPr lang="nl-NL" dirty="0">
                <a:sym typeface="Wingdings" panose="05000000000000000000" pitchFamily="2" charset="2"/>
              </a:rPr>
              <a:t>Rituelen en heilshandelingen veranderen mee</a:t>
            </a:r>
          </a:p>
          <a:p>
            <a:endParaRPr lang="nl-NL" dirty="0">
              <a:sym typeface="Wingdings" panose="05000000000000000000" pitchFamily="2" charset="2"/>
            </a:endParaRPr>
          </a:p>
          <a:p>
            <a:endParaRPr lang="nl-NL" dirty="0">
              <a:sym typeface="Wingdings" panose="05000000000000000000" pitchFamily="2" charset="2"/>
            </a:endParaRPr>
          </a:p>
          <a:p>
            <a:endParaRPr lang="nl-NL" dirty="0">
              <a:sym typeface="Wingdings" panose="05000000000000000000" pitchFamily="2" charset="2"/>
            </a:endParaRPr>
          </a:p>
          <a:p>
            <a:endParaRPr lang="nl-NL" dirty="0">
              <a:sym typeface="Wingdings" panose="05000000000000000000" pitchFamily="2" charset="2"/>
            </a:endParaRPr>
          </a:p>
          <a:p>
            <a:endParaRPr lang="nl-NL" dirty="0">
              <a:sym typeface="Wingdings" panose="05000000000000000000" pitchFamily="2" charset="2"/>
            </a:endParaRPr>
          </a:p>
          <a:p>
            <a:pPr marL="0" indent="0">
              <a:buNone/>
            </a:pPr>
            <a:endParaRPr lang="nl-NL" dirty="0">
              <a:sym typeface="Wingdings" panose="05000000000000000000" pitchFamily="2" charset="2"/>
            </a:endParaRP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en-NL" dirty="0"/>
          </a:p>
        </p:txBody>
      </p:sp>
      <p:pic>
        <p:nvPicPr>
          <p:cNvPr id="7170" name="Picture 2" descr="Apostolische Heiligdommen - Het embleem. Apostolisch Genootschap Het  embleem zoals het zich in alle gemeenten van het Apostolisch Genootschap  bevond. En ik denk nog wel zal bevinden. Er waren plaatselijk kleine  verschillen">
            <a:extLst>
              <a:ext uri="{FF2B5EF4-FFF2-40B4-BE49-F238E27FC236}">
                <a16:creationId xmlns:a16="http://schemas.microsoft.com/office/drawing/2014/main" id="{5AB5EF3C-6391-875C-D226-386664D5C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4101" y="674049"/>
            <a:ext cx="3055471" cy="2033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319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6B9F6-D274-CDC6-B9F0-CE1CD3720C67}"/>
              </a:ext>
            </a:extLst>
          </p:cNvPr>
          <p:cNvSpPr>
            <a:spLocks noGrp="1"/>
          </p:cNvSpPr>
          <p:nvPr>
            <p:ph type="title"/>
          </p:nvPr>
        </p:nvSpPr>
        <p:spPr/>
        <p:txBody>
          <a:bodyPr/>
          <a:lstStyle/>
          <a:p>
            <a:r>
              <a:rPr lang="en-US" b="1" dirty="0" err="1">
                <a:solidFill>
                  <a:schemeClr val="accent6"/>
                </a:solidFill>
                <a:latin typeface="+mn-lt"/>
              </a:rPr>
              <a:t>Cultuur</a:t>
            </a:r>
            <a:r>
              <a:rPr lang="en-US" b="1" dirty="0">
                <a:solidFill>
                  <a:schemeClr val="accent6"/>
                </a:solidFill>
                <a:latin typeface="+mn-lt"/>
              </a:rPr>
              <a:t>: de basis </a:t>
            </a:r>
            <a:endParaRPr lang="en-NL" dirty="0"/>
          </a:p>
        </p:txBody>
      </p:sp>
      <p:sp>
        <p:nvSpPr>
          <p:cNvPr id="3" name="Tijdelijke aanduiding voor inhoud 2">
            <a:extLst>
              <a:ext uri="{FF2B5EF4-FFF2-40B4-BE49-F238E27FC236}">
                <a16:creationId xmlns:a16="http://schemas.microsoft.com/office/drawing/2014/main" id="{3728009E-DC77-B96C-7324-A95BBA0A7B52}"/>
              </a:ext>
            </a:extLst>
          </p:cNvPr>
          <p:cNvSpPr>
            <a:spLocks noGrp="1"/>
          </p:cNvSpPr>
          <p:nvPr>
            <p:ph idx="1"/>
          </p:nvPr>
        </p:nvSpPr>
        <p:spPr>
          <a:xfrm>
            <a:off x="838200" y="1825624"/>
            <a:ext cx="10515600" cy="4760705"/>
          </a:xfrm>
        </p:spPr>
        <p:txBody>
          <a:bodyPr/>
          <a:lstStyle/>
          <a:p>
            <a:r>
              <a:rPr lang="nl-NL" dirty="0"/>
              <a:t>“Wij gaan bergen verzetten”</a:t>
            </a:r>
          </a:p>
          <a:p>
            <a:endParaRPr lang="nl-NL" dirty="0"/>
          </a:p>
          <a:p>
            <a:r>
              <a:rPr lang="nl-NL" dirty="0"/>
              <a:t>Apostel als eigentijdse Christus + persoonlijke relatie</a:t>
            </a:r>
          </a:p>
          <a:p>
            <a:endParaRPr lang="nl-NL" dirty="0"/>
          </a:p>
          <a:p>
            <a:r>
              <a:rPr lang="nl-NL" dirty="0"/>
              <a:t>Hechte gemeenschappen en (landelijke) uniformiteit</a:t>
            </a:r>
          </a:p>
          <a:p>
            <a:endParaRPr lang="nl-NL" dirty="0"/>
          </a:p>
          <a:p>
            <a:r>
              <a:rPr lang="nl-NL" dirty="0"/>
              <a:t>Eigen muziekcultuur</a:t>
            </a:r>
          </a:p>
          <a:p>
            <a:endParaRPr lang="nl-NL" dirty="0"/>
          </a:p>
          <a:p>
            <a:r>
              <a:rPr lang="nl-NL" dirty="0"/>
              <a:t>Interne gerichtheid </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en-NL" dirty="0"/>
          </a:p>
        </p:txBody>
      </p:sp>
      <p:pic>
        <p:nvPicPr>
          <p:cNvPr id="3074" name="Picture 2" descr="APOSTOLISCHEN.NL">
            <a:extLst>
              <a:ext uri="{FF2B5EF4-FFF2-40B4-BE49-F238E27FC236}">
                <a16:creationId xmlns:a16="http://schemas.microsoft.com/office/drawing/2014/main" id="{49275C71-6021-5B82-3E48-155DD27CD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6769" y="1825625"/>
            <a:ext cx="2217031" cy="326562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E7A621B0-56BA-FBFB-1092-853BA758D20E}"/>
              </a:ext>
            </a:extLst>
          </p:cNvPr>
          <p:cNvSpPr txBox="1"/>
          <p:nvPr/>
        </p:nvSpPr>
        <p:spPr>
          <a:xfrm>
            <a:off x="9136768" y="5091251"/>
            <a:ext cx="2217031" cy="646331"/>
          </a:xfrm>
          <a:prstGeom prst="rect">
            <a:avLst/>
          </a:prstGeom>
          <a:noFill/>
        </p:spPr>
        <p:txBody>
          <a:bodyPr wrap="square" rtlCol="0">
            <a:spAutoFit/>
          </a:bodyPr>
          <a:lstStyle/>
          <a:p>
            <a:pPr algn="ctr"/>
            <a:r>
              <a:rPr lang="nl-NL" dirty="0"/>
              <a:t>Lambertus Slok (apostel 1946-1984)</a:t>
            </a:r>
            <a:endParaRPr lang="en-NL" dirty="0"/>
          </a:p>
        </p:txBody>
      </p:sp>
    </p:spTree>
    <p:extLst>
      <p:ext uri="{BB962C8B-B14F-4D97-AF65-F5344CB8AC3E}">
        <p14:creationId xmlns:p14="http://schemas.microsoft.com/office/powerpoint/2010/main" val="743517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3B15D4-E2E4-FD68-5032-CDED89C6DB8F}"/>
              </a:ext>
            </a:extLst>
          </p:cNvPr>
          <p:cNvSpPr>
            <a:spLocks noGrp="1"/>
          </p:cNvSpPr>
          <p:nvPr>
            <p:ph type="title"/>
          </p:nvPr>
        </p:nvSpPr>
        <p:spPr/>
        <p:txBody>
          <a:bodyPr/>
          <a:lstStyle/>
          <a:p>
            <a:r>
              <a:rPr lang="en-US" b="1" dirty="0" err="1">
                <a:solidFill>
                  <a:schemeClr val="accent6"/>
                </a:solidFill>
                <a:latin typeface="+mn-lt"/>
              </a:rPr>
              <a:t>Cultuur</a:t>
            </a:r>
            <a:r>
              <a:rPr lang="en-US" b="1" dirty="0">
                <a:solidFill>
                  <a:schemeClr val="accent6"/>
                </a:solidFill>
                <a:latin typeface="+mn-lt"/>
              </a:rPr>
              <a:t>: </a:t>
            </a:r>
            <a:r>
              <a:rPr lang="en-US" b="1" dirty="0" err="1">
                <a:solidFill>
                  <a:schemeClr val="accent6"/>
                </a:solidFill>
                <a:latin typeface="+mn-lt"/>
              </a:rPr>
              <a:t>vernieuwing</a:t>
            </a:r>
            <a:r>
              <a:rPr lang="en-US" b="1" dirty="0">
                <a:solidFill>
                  <a:schemeClr val="accent6"/>
                </a:solidFill>
                <a:latin typeface="+mn-lt"/>
              </a:rPr>
              <a:t> </a:t>
            </a:r>
            <a:endParaRPr lang="en-NL" dirty="0"/>
          </a:p>
        </p:txBody>
      </p:sp>
      <p:sp>
        <p:nvSpPr>
          <p:cNvPr id="3" name="Tijdelijke aanduiding voor inhoud 2">
            <a:extLst>
              <a:ext uri="{FF2B5EF4-FFF2-40B4-BE49-F238E27FC236}">
                <a16:creationId xmlns:a16="http://schemas.microsoft.com/office/drawing/2014/main" id="{DD2E0123-7581-ABF4-23ED-3EDE4D11A9E7}"/>
              </a:ext>
            </a:extLst>
          </p:cNvPr>
          <p:cNvSpPr>
            <a:spLocks noGrp="1"/>
          </p:cNvSpPr>
          <p:nvPr>
            <p:ph idx="1"/>
          </p:nvPr>
        </p:nvSpPr>
        <p:spPr/>
        <p:txBody>
          <a:bodyPr/>
          <a:lstStyle/>
          <a:p>
            <a:r>
              <a:rPr lang="nl-NL" dirty="0"/>
              <a:t>Veranderende positie apostel</a:t>
            </a:r>
          </a:p>
          <a:p>
            <a:endParaRPr lang="nl-NL" dirty="0"/>
          </a:p>
          <a:p>
            <a:r>
              <a:rPr lang="nl-NL" dirty="0"/>
              <a:t>“Niemand heeft de waarheid in pacht”</a:t>
            </a:r>
          </a:p>
          <a:p>
            <a:endParaRPr lang="nl-NL" dirty="0"/>
          </a:p>
          <a:p>
            <a:r>
              <a:rPr lang="nl-NL" dirty="0"/>
              <a:t>Emancipatie en individualisering</a:t>
            </a:r>
          </a:p>
          <a:p>
            <a:endParaRPr lang="nl-NL" dirty="0"/>
          </a:p>
          <a:p>
            <a:r>
              <a:rPr lang="nl-NL" dirty="0"/>
              <a:t>Modernisering en ‘de luiken open’ </a:t>
            </a:r>
          </a:p>
          <a:p>
            <a:endParaRPr lang="nl-NL" dirty="0"/>
          </a:p>
          <a:p>
            <a:endParaRPr lang="en-NL" dirty="0"/>
          </a:p>
        </p:txBody>
      </p:sp>
      <p:sp>
        <p:nvSpPr>
          <p:cNvPr id="4" name="Tekstvak 3">
            <a:extLst>
              <a:ext uri="{FF2B5EF4-FFF2-40B4-BE49-F238E27FC236}">
                <a16:creationId xmlns:a16="http://schemas.microsoft.com/office/drawing/2014/main" id="{31768866-58FF-B4B1-23D4-DA3C6D8FB1B2}"/>
              </a:ext>
            </a:extLst>
          </p:cNvPr>
          <p:cNvSpPr txBox="1"/>
          <p:nvPr/>
        </p:nvSpPr>
        <p:spPr>
          <a:xfrm>
            <a:off x="9194176" y="2986919"/>
            <a:ext cx="2217031" cy="646331"/>
          </a:xfrm>
          <a:prstGeom prst="rect">
            <a:avLst/>
          </a:prstGeom>
          <a:noFill/>
        </p:spPr>
        <p:txBody>
          <a:bodyPr wrap="square" rtlCol="0">
            <a:spAutoFit/>
          </a:bodyPr>
          <a:lstStyle/>
          <a:p>
            <a:pPr algn="ctr"/>
            <a:r>
              <a:rPr lang="nl-NL" dirty="0"/>
              <a:t>Jan Lambertus Slok (apostel 1984-2001)</a:t>
            </a:r>
            <a:endParaRPr lang="en-NL" dirty="0"/>
          </a:p>
        </p:txBody>
      </p:sp>
      <p:pic>
        <p:nvPicPr>
          <p:cNvPr id="4100" name="Picture 4" descr="Apostel D. Riemers">
            <a:extLst>
              <a:ext uri="{FF2B5EF4-FFF2-40B4-BE49-F238E27FC236}">
                <a16:creationId xmlns:a16="http://schemas.microsoft.com/office/drawing/2014/main" id="{D1E6219D-6147-A6B7-8137-38B9EC5E8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1584" y="3822152"/>
            <a:ext cx="2102216" cy="202267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postel J.L. Slok">
            <a:extLst>
              <a:ext uri="{FF2B5EF4-FFF2-40B4-BE49-F238E27FC236}">
                <a16:creationId xmlns:a16="http://schemas.microsoft.com/office/drawing/2014/main" id="{BA2AD03D-CC28-825E-DD14-12512BEB8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1584" y="775347"/>
            <a:ext cx="2102216" cy="2247531"/>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64040BDB-5ABF-9082-E065-06EDD949C636}"/>
              </a:ext>
            </a:extLst>
          </p:cNvPr>
          <p:cNvSpPr txBox="1"/>
          <p:nvPr/>
        </p:nvSpPr>
        <p:spPr>
          <a:xfrm>
            <a:off x="9194176" y="5846544"/>
            <a:ext cx="2217031" cy="646331"/>
          </a:xfrm>
          <a:prstGeom prst="rect">
            <a:avLst/>
          </a:prstGeom>
          <a:noFill/>
        </p:spPr>
        <p:txBody>
          <a:bodyPr wrap="square" rtlCol="0">
            <a:spAutoFit/>
          </a:bodyPr>
          <a:lstStyle/>
          <a:p>
            <a:pPr algn="ctr"/>
            <a:r>
              <a:rPr lang="nl-NL" dirty="0"/>
              <a:t>Dick Riemers   (apostel 2001-2011)</a:t>
            </a:r>
            <a:endParaRPr lang="en-NL" dirty="0"/>
          </a:p>
        </p:txBody>
      </p:sp>
    </p:spTree>
    <p:extLst>
      <p:ext uri="{BB962C8B-B14F-4D97-AF65-F5344CB8AC3E}">
        <p14:creationId xmlns:p14="http://schemas.microsoft.com/office/powerpoint/2010/main" val="486773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3B15D4-E2E4-FD68-5032-CDED89C6DB8F}"/>
              </a:ext>
            </a:extLst>
          </p:cNvPr>
          <p:cNvSpPr>
            <a:spLocks noGrp="1"/>
          </p:cNvSpPr>
          <p:nvPr>
            <p:ph type="title"/>
          </p:nvPr>
        </p:nvSpPr>
        <p:spPr/>
        <p:txBody>
          <a:bodyPr/>
          <a:lstStyle/>
          <a:p>
            <a:r>
              <a:rPr lang="en-US" b="1" dirty="0" err="1">
                <a:solidFill>
                  <a:schemeClr val="accent6"/>
                </a:solidFill>
                <a:latin typeface="+mn-lt"/>
              </a:rPr>
              <a:t>Cultuur</a:t>
            </a:r>
            <a:r>
              <a:rPr lang="en-US" b="1" dirty="0">
                <a:solidFill>
                  <a:schemeClr val="accent6"/>
                </a:solidFill>
                <a:latin typeface="+mn-lt"/>
              </a:rPr>
              <a:t>: in </a:t>
            </a:r>
            <a:r>
              <a:rPr lang="en-US" b="1" dirty="0" err="1">
                <a:solidFill>
                  <a:schemeClr val="accent6"/>
                </a:solidFill>
                <a:latin typeface="+mn-lt"/>
              </a:rPr>
              <a:t>beweging</a:t>
            </a:r>
            <a:r>
              <a:rPr lang="en-US" b="1" dirty="0">
                <a:solidFill>
                  <a:schemeClr val="accent6"/>
                </a:solidFill>
                <a:latin typeface="+mn-lt"/>
              </a:rPr>
              <a:t> </a:t>
            </a:r>
            <a:endParaRPr lang="en-NL" dirty="0"/>
          </a:p>
        </p:txBody>
      </p:sp>
      <p:sp>
        <p:nvSpPr>
          <p:cNvPr id="3" name="Tijdelijke aanduiding voor inhoud 2">
            <a:extLst>
              <a:ext uri="{FF2B5EF4-FFF2-40B4-BE49-F238E27FC236}">
                <a16:creationId xmlns:a16="http://schemas.microsoft.com/office/drawing/2014/main" id="{DD2E0123-7581-ABF4-23ED-3EDE4D11A9E7}"/>
              </a:ext>
            </a:extLst>
          </p:cNvPr>
          <p:cNvSpPr>
            <a:spLocks noGrp="1"/>
          </p:cNvSpPr>
          <p:nvPr>
            <p:ph idx="1"/>
          </p:nvPr>
        </p:nvSpPr>
        <p:spPr/>
        <p:txBody>
          <a:bodyPr/>
          <a:lstStyle/>
          <a:p>
            <a:r>
              <a:rPr lang="nl-NL" dirty="0"/>
              <a:t>Plaats voor religieus-humanistische zingeving</a:t>
            </a:r>
          </a:p>
          <a:p>
            <a:endParaRPr lang="nl-NL" dirty="0"/>
          </a:p>
          <a:p>
            <a:r>
              <a:rPr lang="nl-NL" dirty="0"/>
              <a:t>Decentralisatie en pluriformiteit</a:t>
            </a:r>
          </a:p>
          <a:p>
            <a:endParaRPr lang="nl-NL" dirty="0"/>
          </a:p>
          <a:p>
            <a:r>
              <a:rPr lang="nl-NL" dirty="0"/>
              <a:t>“Van volgers naar makers”</a:t>
            </a:r>
          </a:p>
          <a:p>
            <a:endParaRPr lang="nl-NL" dirty="0"/>
          </a:p>
          <a:p>
            <a:r>
              <a:rPr lang="nl-NL" dirty="0"/>
              <a:t>Externe gerichtheid</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pPr marL="0" indent="0">
              <a:buNone/>
            </a:pPr>
            <a:endParaRPr lang="nl-NL" dirty="0"/>
          </a:p>
          <a:p>
            <a:endParaRPr lang="en-NL" dirty="0"/>
          </a:p>
        </p:txBody>
      </p:sp>
      <p:sp>
        <p:nvSpPr>
          <p:cNvPr id="4" name="Tekstvak 3">
            <a:extLst>
              <a:ext uri="{FF2B5EF4-FFF2-40B4-BE49-F238E27FC236}">
                <a16:creationId xmlns:a16="http://schemas.microsoft.com/office/drawing/2014/main" id="{31768866-58FF-B4B1-23D4-DA3C6D8FB1B2}"/>
              </a:ext>
            </a:extLst>
          </p:cNvPr>
          <p:cNvSpPr txBox="1"/>
          <p:nvPr/>
        </p:nvSpPr>
        <p:spPr>
          <a:xfrm>
            <a:off x="9194176" y="2986919"/>
            <a:ext cx="2217031" cy="646331"/>
          </a:xfrm>
          <a:prstGeom prst="rect">
            <a:avLst/>
          </a:prstGeom>
          <a:noFill/>
        </p:spPr>
        <p:txBody>
          <a:bodyPr wrap="square" rtlCol="0">
            <a:spAutoFit/>
          </a:bodyPr>
          <a:lstStyle/>
          <a:p>
            <a:pPr algn="ctr"/>
            <a:r>
              <a:rPr lang="nl-NL" dirty="0"/>
              <a:t>Bert Wiegman (apostel 2011-2022)</a:t>
            </a:r>
            <a:endParaRPr lang="en-NL" dirty="0"/>
          </a:p>
        </p:txBody>
      </p:sp>
      <p:sp>
        <p:nvSpPr>
          <p:cNvPr id="5" name="Tekstvak 4">
            <a:extLst>
              <a:ext uri="{FF2B5EF4-FFF2-40B4-BE49-F238E27FC236}">
                <a16:creationId xmlns:a16="http://schemas.microsoft.com/office/drawing/2014/main" id="{64040BDB-5ABF-9082-E065-06EDD949C636}"/>
              </a:ext>
            </a:extLst>
          </p:cNvPr>
          <p:cNvSpPr txBox="1"/>
          <p:nvPr/>
        </p:nvSpPr>
        <p:spPr>
          <a:xfrm>
            <a:off x="8282608" y="5896252"/>
            <a:ext cx="3697357" cy="646331"/>
          </a:xfrm>
          <a:prstGeom prst="rect">
            <a:avLst/>
          </a:prstGeom>
          <a:noFill/>
        </p:spPr>
        <p:txBody>
          <a:bodyPr wrap="square" rtlCol="0">
            <a:spAutoFit/>
          </a:bodyPr>
          <a:lstStyle/>
          <a:p>
            <a:pPr algn="ctr"/>
            <a:r>
              <a:rPr lang="nl-NL" dirty="0"/>
              <a:t>Nanda </a:t>
            </a:r>
            <a:r>
              <a:rPr lang="nl-NL" dirty="0" err="1"/>
              <a:t>Ziere</a:t>
            </a:r>
            <a:r>
              <a:rPr lang="nl-NL" dirty="0"/>
              <a:t> &amp; Marten van der Wal </a:t>
            </a:r>
          </a:p>
          <a:p>
            <a:pPr algn="ctr"/>
            <a:r>
              <a:rPr lang="nl-NL" dirty="0"/>
              <a:t>(landelijke voorgangers sinds 2022)</a:t>
            </a:r>
            <a:endParaRPr lang="en-NL" dirty="0"/>
          </a:p>
        </p:txBody>
      </p:sp>
      <p:pic>
        <p:nvPicPr>
          <p:cNvPr id="5122" name="Picture 2" descr="Een nieuwe bladzijde">
            <a:extLst>
              <a:ext uri="{FF2B5EF4-FFF2-40B4-BE49-F238E27FC236}">
                <a16:creationId xmlns:a16="http://schemas.microsoft.com/office/drawing/2014/main" id="{3A03CED8-8650-1CAB-FA38-FB115A708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9723" y="77708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postolisch Genootschap verder zonder apostel - Nieuw Wij">
            <a:extLst>
              <a:ext uri="{FF2B5EF4-FFF2-40B4-BE49-F238E27FC236}">
                <a16:creationId xmlns:a16="http://schemas.microsoft.com/office/drawing/2014/main" id="{74E3CAD5-F0DC-DE96-1081-DEA0B6B5B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2608" y="3768187"/>
            <a:ext cx="3697357" cy="214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09168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3144</TotalTime>
  <Words>3722</Words>
  <Application>Microsoft Office PowerPoint</Application>
  <PresentationFormat>Breedbeeld</PresentationFormat>
  <Paragraphs>546</Paragraphs>
  <Slides>32</Slides>
  <Notes>23</Notes>
  <HiddenSlides>0</HiddenSlides>
  <MMClips>4</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32</vt:i4>
      </vt:variant>
    </vt:vector>
  </HeadingPairs>
  <TitlesOfParts>
    <vt:vector size="38" baseType="lpstr">
      <vt:lpstr>Arial</vt:lpstr>
      <vt:lpstr>Calibri</vt:lpstr>
      <vt:lpstr>Calibri Light</vt:lpstr>
      <vt:lpstr>Roboto</vt:lpstr>
      <vt:lpstr>Wingdings</vt:lpstr>
      <vt:lpstr>Kantoorthema</vt:lpstr>
      <vt:lpstr>Drieluik “Wie zijn wij?”</vt:lpstr>
      <vt:lpstr>Inhoud</vt:lpstr>
      <vt:lpstr>Voorgeschiedenis: Engeland</vt:lpstr>
      <vt:lpstr>Voorgeschiedenis: Duitsland</vt:lpstr>
      <vt:lpstr>Ontstaan Apostolisch Genootschap</vt:lpstr>
      <vt:lpstr>Geloofsontwikkeling</vt:lpstr>
      <vt:lpstr>Cultuur: de basis </vt:lpstr>
      <vt:lpstr>Cultuur: vernieuwing </vt:lpstr>
      <vt:lpstr>Cultuur: in beweging </vt:lpstr>
      <vt:lpstr>Volgende week: “Waar staan we voor?”</vt:lpstr>
      <vt:lpstr>Drieluik “Wie zijn wij?”</vt:lpstr>
      <vt:lpstr>Inhoud</vt:lpstr>
      <vt:lpstr>Onze waarden</vt:lpstr>
      <vt:lpstr>Apostolisch</vt:lpstr>
      <vt:lpstr>Religieus-humanisme</vt:lpstr>
      <vt:lpstr>Kind van het heelal</vt:lpstr>
      <vt:lpstr>Grondslag van ons geloof</vt:lpstr>
      <vt:lpstr>Gemeenschap</vt:lpstr>
      <vt:lpstr>Relevantie</vt:lpstr>
      <vt:lpstr>Volgende week: “Waar gaan we naartoe?”</vt:lpstr>
      <vt:lpstr>Drieluik “Wie zijn wij?”</vt:lpstr>
      <vt:lpstr>Inhoud</vt:lpstr>
      <vt:lpstr>De grote wereld</vt:lpstr>
      <vt:lpstr>Nieuwe taal</vt:lpstr>
      <vt:lpstr>Visie</vt:lpstr>
      <vt:lpstr>Verdieping</vt:lpstr>
      <vt:lpstr>Geestelijke verzorging</vt:lpstr>
      <vt:lpstr>Oplaadplekken</vt:lpstr>
      <vt:lpstr>Pluriformiteit</vt:lpstr>
      <vt:lpstr>Trends: bewaren &amp; bewegen</vt:lpstr>
      <vt:lpstr>Meer lezen?</vt:lpstr>
      <vt:lpstr>Meer kijken en luisteren?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Toekomstverhalen</dc:title>
  <dc:creator>J.S. (Koos) van der Meulen</dc:creator>
  <cp:lastModifiedBy>J.S. (Koos) van der Meulen</cp:lastModifiedBy>
  <cp:revision>50</cp:revision>
  <cp:lastPrinted>2024-10-23T23:37:54Z</cp:lastPrinted>
  <dcterms:created xsi:type="dcterms:W3CDTF">2022-10-09T20:56:29Z</dcterms:created>
  <dcterms:modified xsi:type="dcterms:W3CDTF">2024-10-25T21:48:21Z</dcterms:modified>
</cp:coreProperties>
</file>